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sldIdLst>
    <p:sldId id="257" r:id="rId2"/>
    <p:sldId id="258" r:id="rId3"/>
    <p:sldId id="279" r:id="rId4"/>
    <p:sldId id="288" r:id="rId5"/>
    <p:sldId id="287" r:id="rId6"/>
    <p:sldId id="289" r:id="rId7"/>
    <p:sldId id="265" r:id="rId8"/>
    <p:sldId id="274" r:id="rId9"/>
    <p:sldId id="284" r:id="rId10"/>
    <p:sldId id="261" r:id="rId11"/>
    <p:sldId id="290" r:id="rId12"/>
    <p:sldId id="276" r:id="rId13"/>
    <p:sldId id="280" r:id="rId14"/>
  </p:sldIdLst>
  <p:sldSz cx="12192000" cy="6858000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onique Tuinman" initials="MT" lastIdx="44" clrIdx="0">
    <p:extLst>
      <p:ext uri="{19B8F6BF-5375-455C-9EA6-DF929625EA0E}">
        <p15:presenceInfo xmlns:p15="http://schemas.microsoft.com/office/powerpoint/2012/main" userId="dc81e179bfa0090a" providerId="Windows Live"/>
      </p:ext>
    </p:extLst>
  </p:cmAuthor>
  <p:cmAuthor id="2" name="Arjen Schuiten" initials="AS" lastIdx="2" clrIdx="1">
    <p:extLst>
      <p:ext uri="{19B8F6BF-5375-455C-9EA6-DF929625EA0E}">
        <p15:presenceInfo xmlns:p15="http://schemas.microsoft.com/office/powerpoint/2012/main" userId="S-1-5-21-1454471165-1078145449-1060284298-13116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3051C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jl, gemiddeld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Stijl, gemiddeld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Stijl, gemiddeld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000" autoAdjust="0"/>
    <p:restoredTop sz="94618" autoAdjust="0"/>
  </p:normalViewPr>
  <p:slideViewPr>
    <p:cSldViewPr snapToGrid="0">
      <p:cViewPr varScale="1">
        <p:scale>
          <a:sx n="113" d="100"/>
          <a:sy n="113" d="100"/>
        </p:scale>
        <p:origin x="456" y="11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commentAuthors" Target="commentAuthors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 dirty="0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E5A0204-72C5-434A-9485-A5094F4AD761}" type="datetimeFigureOut">
              <a:rPr lang="nl-NL" smtClean="0"/>
              <a:t>26-1-2023</a:t>
            </a:fld>
            <a:endParaRPr lang="nl-NL" dirty="0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 dirty="0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 dirty="0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CA8DB12-86E7-4C20-BBE7-AC7558D07726}" type="slidenum">
              <a:rPr lang="nl-NL" smtClean="0"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65672185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/>
              <a:t>Foto’s zijn niet geheel representatief voor diversiteit ( geen vrouwen?!  ) en niet alle branches worden ( waar is bijv. de zorg en zakelijke dienstverlening?) zijn dit werkgevers of werknemers? </a:t>
            </a: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CA8DB12-86E7-4C20-BBE7-AC7558D07726}" type="slidenum">
              <a:rPr lang="nl-NL" smtClean="0"/>
              <a:t>2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1290488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CA8DB12-86E7-4C20-BBE7-AC7558D07726}" type="slidenum">
              <a:rPr lang="nl-NL" smtClean="0"/>
              <a:t>12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54804479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018A604-1247-4F48-8A13-4B737CFBAE1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296B4431-87BC-476D-8017-C897EA28E78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Klikken om de ondertitelstijl van het model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05402188-C530-420D-8819-BF9E8B7CD1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51EDC7-D3F2-4928-9F60-D1419E07680F}" type="datetimeFigureOut">
              <a:rPr lang="nl-NL" smtClean="0"/>
              <a:t>26-1-2023</a:t>
            </a:fld>
            <a:endParaRPr lang="nl-NL" dirty="0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2C9F347A-0411-4459-80AE-C0F2269076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33B6F557-A534-42FF-AE22-6A834C7726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22D025-E735-4D8A-94CA-371D0FA44C62}" type="slidenum">
              <a:rPr lang="nl-NL" smtClean="0"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151870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72EAC21-DBF3-4BDA-9DD8-8B53C5B4B8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verticale tekst 2">
            <a:extLst>
              <a:ext uri="{FF2B5EF4-FFF2-40B4-BE49-F238E27FC236}">
                <a16:creationId xmlns:a16="http://schemas.microsoft.com/office/drawing/2014/main" id="{A103819C-52C0-4C67-ADEF-1A34779ED9B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16AC027E-3AA7-48C8-AF34-A6DEF10392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51EDC7-D3F2-4928-9F60-D1419E07680F}" type="datetimeFigureOut">
              <a:rPr lang="nl-NL" smtClean="0"/>
              <a:t>26-1-2023</a:t>
            </a:fld>
            <a:endParaRPr lang="nl-NL" dirty="0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48131F1C-434A-4716-B1CA-4136BE5026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4AB70252-69D4-45AC-BD76-5E447C0AC7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22D025-E735-4D8A-94CA-371D0FA44C62}" type="slidenum">
              <a:rPr lang="nl-NL" smtClean="0"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9084516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>
            <a:extLst>
              <a:ext uri="{FF2B5EF4-FFF2-40B4-BE49-F238E27FC236}">
                <a16:creationId xmlns:a16="http://schemas.microsoft.com/office/drawing/2014/main" id="{5B2A5C81-C016-4CED-A209-0CB583C257B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verticale tekst 2">
            <a:extLst>
              <a:ext uri="{FF2B5EF4-FFF2-40B4-BE49-F238E27FC236}">
                <a16:creationId xmlns:a16="http://schemas.microsoft.com/office/drawing/2014/main" id="{D53C5FF3-0A71-4CC3-A9F7-D681F541749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AE61EF8C-7012-4D86-9218-7585E4BA46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51EDC7-D3F2-4928-9F60-D1419E07680F}" type="datetimeFigureOut">
              <a:rPr lang="nl-NL" smtClean="0"/>
              <a:t>26-1-2023</a:t>
            </a:fld>
            <a:endParaRPr lang="nl-NL" dirty="0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7FB664C2-534A-4948-9DFA-08B75A4455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9A42C014-EAC0-457A-9D27-69AAB3189F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22D025-E735-4D8A-94CA-371D0FA44C62}" type="slidenum">
              <a:rPr lang="nl-NL" smtClean="0"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40008226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7ACBD00-1EF2-440E-A627-94D8E6AE2F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3B5995E1-45FD-4EBC-A47C-7C2A1DFB58F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AA65CBBA-AABC-4404-8635-854A0EFE43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51EDC7-D3F2-4928-9F60-D1419E07680F}" type="datetimeFigureOut">
              <a:rPr lang="nl-NL" smtClean="0"/>
              <a:t>26-1-2023</a:t>
            </a:fld>
            <a:endParaRPr lang="nl-NL" dirty="0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3E09685C-6B40-459E-941A-647D2D19F7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ADDBFCCC-116E-4CE4-A004-9BB82C05AC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22D025-E735-4D8A-94CA-371D0FA44C62}" type="slidenum">
              <a:rPr lang="nl-NL" smtClean="0"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7587169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9B5FEE8-6EAE-42F1-AD69-E2BD409F27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5B64321B-8C3A-4538-BCD4-F155F44CE23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B5D77818-5D75-4170-BCB2-DD25CF699A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51EDC7-D3F2-4928-9F60-D1419E07680F}" type="datetimeFigureOut">
              <a:rPr lang="nl-NL" smtClean="0"/>
              <a:t>26-1-2023</a:t>
            </a:fld>
            <a:endParaRPr lang="nl-NL" dirty="0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04013B6F-B6F2-4915-8830-AE21105DA4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567F2767-8D98-4BCD-AD56-7A6147E8FF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22D025-E735-4D8A-94CA-371D0FA44C62}" type="slidenum">
              <a:rPr lang="nl-NL" smtClean="0"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497241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29F16EE-2D30-4C5F-AD4B-F902ED8D08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922BB81C-FC7D-447B-91A3-D90EC83DE8A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BF42FF73-1C18-437B-B332-6E309D9AB3A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95CBF6A3-5E09-4F05-87E2-1C11ADE899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51EDC7-D3F2-4928-9F60-D1419E07680F}" type="datetimeFigureOut">
              <a:rPr lang="nl-NL" smtClean="0"/>
              <a:t>26-1-2023</a:t>
            </a:fld>
            <a:endParaRPr lang="nl-NL" dirty="0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58E8B2A3-18CA-437E-98F3-16E88ADB54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934A76F0-63A5-4BCC-843B-BD52FBE4D3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22D025-E735-4D8A-94CA-371D0FA44C62}" type="slidenum">
              <a:rPr lang="nl-NL" smtClean="0"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1596311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40A7791-15DE-4279-8476-00ED9D22A0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2CA913FF-8A96-4406-A1E0-2CC21A8F890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170CF998-F337-4899-982A-CE2BBA29CB7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tekst 4">
            <a:extLst>
              <a:ext uri="{FF2B5EF4-FFF2-40B4-BE49-F238E27FC236}">
                <a16:creationId xmlns:a16="http://schemas.microsoft.com/office/drawing/2014/main" id="{7E4173B9-8850-4A7A-B616-08EEF38D3D0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6" name="Tijdelijke aanduiding voor inhoud 5">
            <a:extLst>
              <a:ext uri="{FF2B5EF4-FFF2-40B4-BE49-F238E27FC236}">
                <a16:creationId xmlns:a16="http://schemas.microsoft.com/office/drawing/2014/main" id="{13DADE55-0C5B-4A9A-BCCF-62920FCB758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7" name="Tijdelijke aanduiding voor datum 6">
            <a:extLst>
              <a:ext uri="{FF2B5EF4-FFF2-40B4-BE49-F238E27FC236}">
                <a16:creationId xmlns:a16="http://schemas.microsoft.com/office/drawing/2014/main" id="{5DD10ECA-B1E5-45F3-BB2F-ABD142F9CC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51EDC7-D3F2-4928-9F60-D1419E07680F}" type="datetimeFigureOut">
              <a:rPr lang="nl-NL" smtClean="0"/>
              <a:t>26-1-2023</a:t>
            </a:fld>
            <a:endParaRPr lang="nl-NL" dirty="0"/>
          </a:p>
        </p:txBody>
      </p:sp>
      <p:sp>
        <p:nvSpPr>
          <p:cNvPr id="8" name="Tijdelijke aanduiding voor voettekst 7">
            <a:extLst>
              <a:ext uri="{FF2B5EF4-FFF2-40B4-BE49-F238E27FC236}">
                <a16:creationId xmlns:a16="http://schemas.microsoft.com/office/drawing/2014/main" id="{4FEB69F3-8D15-485A-B3DB-510ED4C1CC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9" name="Tijdelijke aanduiding voor dianummer 8">
            <a:extLst>
              <a:ext uri="{FF2B5EF4-FFF2-40B4-BE49-F238E27FC236}">
                <a16:creationId xmlns:a16="http://schemas.microsoft.com/office/drawing/2014/main" id="{0631E0E5-A890-4A29-92DB-EDDEBE48DC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22D025-E735-4D8A-94CA-371D0FA44C62}" type="slidenum">
              <a:rPr lang="nl-NL" smtClean="0"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41306725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34FE593-ABD5-49F0-8B5E-2A6B4B420E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datum 2">
            <a:extLst>
              <a:ext uri="{FF2B5EF4-FFF2-40B4-BE49-F238E27FC236}">
                <a16:creationId xmlns:a16="http://schemas.microsoft.com/office/drawing/2014/main" id="{54AA69BA-AE44-4783-B099-C380A45B1E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51EDC7-D3F2-4928-9F60-D1419E07680F}" type="datetimeFigureOut">
              <a:rPr lang="nl-NL" smtClean="0"/>
              <a:t>26-1-2023</a:t>
            </a:fld>
            <a:endParaRPr lang="nl-NL" dirty="0"/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35ADA314-AC3D-4F68-9DC6-D677E266A3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6A9A4320-F7B2-43A8-AC5E-51EA2892B9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22D025-E735-4D8A-94CA-371D0FA44C62}" type="slidenum">
              <a:rPr lang="nl-NL" smtClean="0"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4298040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>
            <a:extLst>
              <a:ext uri="{FF2B5EF4-FFF2-40B4-BE49-F238E27FC236}">
                <a16:creationId xmlns:a16="http://schemas.microsoft.com/office/drawing/2014/main" id="{EC5EEC5F-517D-470D-94FB-46B4F62F9C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51EDC7-D3F2-4928-9F60-D1419E07680F}" type="datetimeFigureOut">
              <a:rPr lang="nl-NL" smtClean="0"/>
              <a:t>26-1-2023</a:t>
            </a:fld>
            <a:endParaRPr lang="nl-NL" dirty="0"/>
          </a:p>
        </p:txBody>
      </p:sp>
      <p:sp>
        <p:nvSpPr>
          <p:cNvPr id="3" name="Tijdelijke aanduiding voor voettekst 2">
            <a:extLst>
              <a:ext uri="{FF2B5EF4-FFF2-40B4-BE49-F238E27FC236}">
                <a16:creationId xmlns:a16="http://schemas.microsoft.com/office/drawing/2014/main" id="{E7426A59-5BE0-47D9-B773-4F81FDA57C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7A37AC55-138F-49AA-815E-605CC73EE3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22D025-E735-4D8A-94CA-371D0FA44C62}" type="slidenum">
              <a:rPr lang="nl-NL" smtClean="0"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457526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83F4A22-C70D-4D42-B760-6C7ACAEEBD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4F0D4715-A366-4E9D-869C-F2336A35831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47D5C8CE-85FE-447A-B452-A548FB4F1AF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11D33EFC-D1AE-4966-8ACE-D513FC077B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51EDC7-D3F2-4928-9F60-D1419E07680F}" type="datetimeFigureOut">
              <a:rPr lang="nl-NL" smtClean="0"/>
              <a:t>26-1-2023</a:t>
            </a:fld>
            <a:endParaRPr lang="nl-NL" dirty="0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FE07773D-E886-4955-94B9-9A837E22C9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EE17A51F-B46B-40EA-A9C1-663BE7C816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22D025-E735-4D8A-94CA-371D0FA44C62}" type="slidenum">
              <a:rPr lang="nl-NL" smtClean="0"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2269671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A192616-8166-4BF1-B83D-8BDDF58008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afbeelding 2">
            <a:extLst>
              <a:ext uri="{FF2B5EF4-FFF2-40B4-BE49-F238E27FC236}">
                <a16:creationId xmlns:a16="http://schemas.microsoft.com/office/drawing/2014/main" id="{DF887831-B490-4F88-BBDC-0CC79040AAD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 dirty="0"/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42F62824-61BB-4AD9-9F21-0D1BC99D8A6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2CCFD9FC-D1AF-4C9F-80BE-0AF4D6E6AC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51EDC7-D3F2-4928-9F60-D1419E07680F}" type="datetimeFigureOut">
              <a:rPr lang="nl-NL" smtClean="0"/>
              <a:t>26-1-2023</a:t>
            </a:fld>
            <a:endParaRPr lang="nl-NL" dirty="0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17F96773-182C-4934-92B2-DF2B017DFE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4DA229B8-A2E6-4D1F-A99F-4E5CABE981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22D025-E735-4D8A-94CA-371D0FA44C62}" type="slidenum">
              <a:rPr lang="nl-NL" smtClean="0"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0397112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>
            <a:extLst>
              <a:ext uri="{FF2B5EF4-FFF2-40B4-BE49-F238E27FC236}">
                <a16:creationId xmlns:a16="http://schemas.microsoft.com/office/drawing/2014/main" id="{E5BC3DF6-B061-4F63-8AE6-F0D4A6901C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51D67251-857C-4DAE-99D1-583E9A13F9A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9CFD304D-9C3D-4E24-8B18-438D0F5418B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551EDC7-D3F2-4928-9F60-D1419E07680F}" type="datetimeFigureOut">
              <a:rPr lang="nl-NL" smtClean="0"/>
              <a:t>26-1-2023</a:t>
            </a:fld>
            <a:endParaRPr lang="nl-NL" dirty="0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7207C0DB-A00E-4210-8CBB-89688F99496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 dirty="0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11A9F457-5FEB-4D9E-9620-F1E93DF789B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A22D025-E735-4D8A-94CA-371D0FA44C62}" type="slidenum">
              <a:rPr lang="nl-NL" smtClean="0"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8611747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9" Type="http://schemas.openxmlformats.org/officeDocument/2006/relationships/image" Target="../media/image8.sv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5.png"/><Relationship Id="rId7" Type="http://schemas.openxmlformats.org/officeDocument/2006/relationships/image" Target="../media/image27.jpeg"/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6.svg"/><Relationship Id="rId11" Type="http://schemas.openxmlformats.org/officeDocument/2006/relationships/image" Target="../media/image8.svg"/><Relationship Id="rId5" Type="http://schemas.openxmlformats.org/officeDocument/2006/relationships/image" Target="../media/image25.png"/><Relationship Id="rId10" Type="http://schemas.openxmlformats.org/officeDocument/2006/relationships/image" Target="../media/image7.png"/><Relationship Id="rId4" Type="http://schemas.openxmlformats.org/officeDocument/2006/relationships/image" Target="../media/image6.svg"/><Relationship Id="rId9" Type="http://schemas.openxmlformats.org/officeDocument/2006/relationships/image" Target="../media/image10.sv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25.png"/><Relationship Id="rId7" Type="http://schemas.openxmlformats.org/officeDocument/2006/relationships/image" Target="../media/image6.svg"/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11" Type="http://schemas.openxmlformats.org/officeDocument/2006/relationships/image" Target="../media/image8.svg"/><Relationship Id="rId5" Type="http://schemas.openxmlformats.org/officeDocument/2006/relationships/image" Target="../media/image29.jpg"/><Relationship Id="rId10" Type="http://schemas.openxmlformats.org/officeDocument/2006/relationships/image" Target="../media/image7.png"/><Relationship Id="rId4" Type="http://schemas.openxmlformats.org/officeDocument/2006/relationships/image" Target="../media/image26.svg"/><Relationship Id="rId9" Type="http://schemas.openxmlformats.org/officeDocument/2006/relationships/image" Target="../media/image10.sv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30.jpg"/><Relationship Id="rId7" Type="http://schemas.openxmlformats.org/officeDocument/2006/relationships/image" Target="../media/image10.sv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png"/><Relationship Id="rId5" Type="http://schemas.openxmlformats.org/officeDocument/2006/relationships/image" Target="../media/image6.svg"/><Relationship Id="rId4" Type="http://schemas.openxmlformats.org/officeDocument/2006/relationships/image" Target="../media/image5.png"/><Relationship Id="rId9" Type="http://schemas.openxmlformats.org/officeDocument/2006/relationships/image" Target="../media/image8.sv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8.svg"/><Relationship Id="rId4" Type="http://schemas.openxmlformats.org/officeDocument/2006/relationships/image" Target="../media/image7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svg"/><Relationship Id="rId3" Type="http://schemas.openxmlformats.org/officeDocument/2006/relationships/image" Target="../media/image2.png"/><Relationship Id="rId7" Type="http://schemas.openxmlformats.org/officeDocument/2006/relationships/image" Target="../media/image5.png"/><Relationship Id="rId12" Type="http://schemas.openxmlformats.org/officeDocument/2006/relationships/image" Target="../media/image10.sv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png"/><Relationship Id="rId11" Type="http://schemas.openxmlformats.org/officeDocument/2006/relationships/image" Target="../media/image9.png"/><Relationship Id="rId5" Type="http://schemas.openxmlformats.org/officeDocument/2006/relationships/image" Target="../media/image4.png"/><Relationship Id="rId10" Type="http://schemas.openxmlformats.org/officeDocument/2006/relationships/image" Target="../media/image8.svg"/><Relationship Id="rId4" Type="http://schemas.openxmlformats.org/officeDocument/2006/relationships/image" Target="../media/image3.png"/><Relationship Id="rId9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6.svg"/><Relationship Id="rId7" Type="http://schemas.openxmlformats.org/officeDocument/2006/relationships/image" Target="../media/image8.svg"/><Relationship Id="rId12" Type="http://schemas.openxmlformats.org/officeDocument/2006/relationships/image" Target="../media/image15.jp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11" Type="http://schemas.openxmlformats.org/officeDocument/2006/relationships/image" Target="../media/image14.svg"/><Relationship Id="rId5" Type="http://schemas.openxmlformats.org/officeDocument/2006/relationships/image" Target="../media/image10.svg"/><Relationship Id="rId10" Type="http://schemas.openxmlformats.org/officeDocument/2006/relationships/image" Target="../media/image13.png"/><Relationship Id="rId4" Type="http://schemas.openxmlformats.org/officeDocument/2006/relationships/image" Target="../media/image9.png"/><Relationship Id="rId9" Type="http://schemas.openxmlformats.org/officeDocument/2006/relationships/image" Target="../media/image12.sv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svg"/><Relationship Id="rId3" Type="http://schemas.openxmlformats.org/officeDocument/2006/relationships/image" Target="../media/image5.png"/><Relationship Id="rId7" Type="http://schemas.openxmlformats.org/officeDocument/2006/relationships/image" Target="../media/image7.pn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svg"/><Relationship Id="rId5" Type="http://schemas.openxmlformats.org/officeDocument/2006/relationships/image" Target="../media/image9.png"/><Relationship Id="rId4" Type="http://schemas.openxmlformats.org/officeDocument/2006/relationships/image" Target="../media/image6.sv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13" Type="http://schemas.openxmlformats.org/officeDocument/2006/relationships/image" Target="../media/image8.svg"/><Relationship Id="rId3" Type="http://schemas.openxmlformats.org/officeDocument/2006/relationships/image" Target="../media/image6.svg"/><Relationship Id="rId7" Type="http://schemas.openxmlformats.org/officeDocument/2006/relationships/image" Target="../media/image20.svg"/><Relationship Id="rId12" Type="http://schemas.openxmlformats.org/officeDocument/2006/relationships/image" Target="../media/image7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9.png"/><Relationship Id="rId11" Type="http://schemas.openxmlformats.org/officeDocument/2006/relationships/image" Target="../media/image10.svg"/><Relationship Id="rId5" Type="http://schemas.openxmlformats.org/officeDocument/2006/relationships/image" Target="../media/image18.svg"/><Relationship Id="rId10" Type="http://schemas.openxmlformats.org/officeDocument/2006/relationships/image" Target="../media/image9.png"/><Relationship Id="rId4" Type="http://schemas.openxmlformats.org/officeDocument/2006/relationships/image" Target="../media/image17.png"/><Relationship Id="rId9" Type="http://schemas.openxmlformats.org/officeDocument/2006/relationships/image" Target="../media/image22.sv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13" Type="http://schemas.openxmlformats.org/officeDocument/2006/relationships/image" Target="../media/image20.svg"/><Relationship Id="rId3" Type="http://schemas.openxmlformats.org/officeDocument/2006/relationships/image" Target="../media/image6.svg"/><Relationship Id="rId7" Type="http://schemas.openxmlformats.org/officeDocument/2006/relationships/image" Target="../media/image8.svg"/><Relationship Id="rId12" Type="http://schemas.openxmlformats.org/officeDocument/2006/relationships/image" Target="../media/image19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11" Type="http://schemas.openxmlformats.org/officeDocument/2006/relationships/image" Target="../media/image22.svg"/><Relationship Id="rId5" Type="http://schemas.openxmlformats.org/officeDocument/2006/relationships/image" Target="../media/image10.svg"/><Relationship Id="rId10" Type="http://schemas.openxmlformats.org/officeDocument/2006/relationships/image" Target="../media/image21.png"/><Relationship Id="rId4" Type="http://schemas.openxmlformats.org/officeDocument/2006/relationships/image" Target="../media/image9.png"/><Relationship Id="rId9" Type="http://schemas.openxmlformats.org/officeDocument/2006/relationships/image" Target="../media/image18.sv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13" Type="http://schemas.openxmlformats.org/officeDocument/2006/relationships/image" Target="../media/image8.svg"/><Relationship Id="rId3" Type="http://schemas.openxmlformats.org/officeDocument/2006/relationships/image" Target="../media/image6.svg"/><Relationship Id="rId7" Type="http://schemas.openxmlformats.org/officeDocument/2006/relationships/image" Target="../media/image20.svg"/><Relationship Id="rId12" Type="http://schemas.openxmlformats.org/officeDocument/2006/relationships/image" Target="../media/image7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9.png"/><Relationship Id="rId11" Type="http://schemas.openxmlformats.org/officeDocument/2006/relationships/image" Target="../media/image10.svg"/><Relationship Id="rId5" Type="http://schemas.openxmlformats.org/officeDocument/2006/relationships/image" Target="../media/image18.svg"/><Relationship Id="rId10" Type="http://schemas.openxmlformats.org/officeDocument/2006/relationships/image" Target="../media/image9.png"/><Relationship Id="rId4" Type="http://schemas.openxmlformats.org/officeDocument/2006/relationships/image" Target="../media/image17.png"/><Relationship Id="rId9" Type="http://schemas.openxmlformats.org/officeDocument/2006/relationships/image" Target="../media/image22.sv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svg"/><Relationship Id="rId3" Type="http://schemas.openxmlformats.org/officeDocument/2006/relationships/image" Target="../media/image6.svg"/><Relationship Id="rId7" Type="http://schemas.openxmlformats.org/officeDocument/2006/relationships/image" Target="../media/image7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svg"/><Relationship Id="rId5" Type="http://schemas.openxmlformats.org/officeDocument/2006/relationships/image" Target="../media/image9.png"/><Relationship Id="rId4" Type="http://schemas.openxmlformats.org/officeDocument/2006/relationships/image" Target="../media/image23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7" Type="http://schemas.openxmlformats.org/officeDocument/2006/relationships/image" Target="../media/image8.sv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10.svg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7">
            <a:extLst>
              <a:ext uri="{FF2B5EF4-FFF2-40B4-BE49-F238E27FC236}">
                <a16:creationId xmlns:a16="http://schemas.microsoft.com/office/drawing/2014/main" id="{4BE2B5B0-8F04-42F7-A16E-CA44F9C692C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0279" t="11766" r="1637" b="1009"/>
          <a:stretch/>
        </p:blipFill>
        <p:spPr>
          <a:xfrm>
            <a:off x="9231128" y="-2"/>
            <a:ext cx="2960872" cy="6588763"/>
          </a:xfrm>
          <a:prstGeom prst="rect">
            <a:avLst/>
          </a:prstGeom>
        </p:spPr>
      </p:pic>
      <p:pic>
        <p:nvPicPr>
          <p:cNvPr id="10" name="Picture 15">
            <a:extLst>
              <a:ext uri="{FF2B5EF4-FFF2-40B4-BE49-F238E27FC236}">
                <a16:creationId xmlns:a16="http://schemas.microsoft.com/office/drawing/2014/main" id="{5156535A-8954-4924-8CE7-858620F87E3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5891" t="28387" r="24958" b="32417"/>
          <a:stretch/>
        </p:blipFill>
        <p:spPr>
          <a:xfrm>
            <a:off x="6037778" y="-3"/>
            <a:ext cx="3251571" cy="6502533"/>
          </a:xfrm>
          <a:prstGeom prst="rect">
            <a:avLst/>
          </a:prstGeom>
        </p:spPr>
      </p:pic>
      <p:pic>
        <p:nvPicPr>
          <p:cNvPr id="8" name="Picture 5" descr="A person sitting on a table&#10;&#10;Description automatically generated">
            <a:extLst>
              <a:ext uri="{FF2B5EF4-FFF2-40B4-BE49-F238E27FC236}">
                <a16:creationId xmlns:a16="http://schemas.microsoft.com/office/drawing/2014/main" id="{F507B197-A852-49A3-9CB9-1C39886CED4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3965" y="-2"/>
            <a:ext cx="3492500" cy="6324600"/>
          </a:xfrm>
          <a:prstGeom prst="rect">
            <a:avLst/>
          </a:prstGeom>
        </p:spPr>
      </p:pic>
      <p:pic>
        <p:nvPicPr>
          <p:cNvPr id="3" name="Picture 14">
            <a:extLst>
              <a:ext uri="{FF2B5EF4-FFF2-40B4-BE49-F238E27FC236}">
                <a16:creationId xmlns:a16="http://schemas.microsoft.com/office/drawing/2014/main" id="{F781220E-722C-4901-8B02-425A6FE39BAE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7360" r="19626" b="1662"/>
          <a:stretch/>
        </p:blipFill>
        <p:spPr>
          <a:xfrm>
            <a:off x="-1" y="0"/>
            <a:ext cx="2844430" cy="6068907"/>
          </a:xfrm>
          <a:prstGeom prst="rect">
            <a:avLst/>
          </a:prstGeom>
        </p:spPr>
      </p:pic>
      <p:pic>
        <p:nvPicPr>
          <p:cNvPr id="4" name="Graphic 3">
            <a:extLst>
              <a:ext uri="{FF2B5EF4-FFF2-40B4-BE49-F238E27FC236}">
                <a16:creationId xmlns:a16="http://schemas.microsoft.com/office/drawing/2014/main" id="{2B202A9B-B79E-4728-8D51-A7C13BFF8C11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rcRect t="12754" b="26475"/>
          <a:stretch/>
        </p:blipFill>
        <p:spPr>
          <a:xfrm>
            <a:off x="0" y="0"/>
            <a:ext cx="12192001" cy="6858000"/>
          </a:xfrm>
          <a:prstGeom prst="rect">
            <a:avLst/>
          </a:prstGeom>
        </p:spPr>
      </p:pic>
      <p:pic>
        <p:nvPicPr>
          <p:cNvPr id="2" name="Graphic 1">
            <a:extLst>
              <a:ext uri="{FF2B5EF4-FFF2-40B4-BE49-F238E27FC236}">
                <a16:creationId xmlns:a16="http://schemas.microsoft.com/office/drawing/2014/main" id="{3AAEF33C-5EF8-4C71-802E-F8CA8F2D1A5C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2948055" y="3011053"/>
            <a:ext cx="6295890" cy="8358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184592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Afbeelding 7" descr="Afbeelding met binnen, zitten, persoon, stoel&#10;&#10;Automatisch gegenereerde beschrijving">
            <a:extLst>
              <a:ext uri="{FF2B5EF4-FFF2-40B4-BE49-F238E27FC236}">
                <a16:creationId xmlns:a16="http://schemas.microsoft.com/office/drawing/2014/main" id="{BD9B3A32-FF16-4762-AD9D-8852A01C411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363" t="25212"/>
          <a:stretch/>
        </p:blipFill>
        <p:spPr>
          <a:xfrm>
            <a:off x="6096000" y="3429000"/>
            <a:ext cx="6096000" cy="3429000"/>
          </a:xfrm>
          <a:prstGeom prst="rect">
            <a:avLst/>
          </a:prstGeom>
        </p:spPr>
      </p:pic>
      <p:pic>
        <p:nvPicPr>
          <p:cNvPr id="23" name="Graphic 22">
            <a:extLst>
              <a:ext uri="{FF2B5EF4-FFF2-40B4-BE49-F238E27FC236}">
                <a16:creationId xmlns:a16="http://schemas.microsoft.com/office/drawing/2014/main" id="{EE4A5899-0B4E-4813-809C-83F2213B020B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 t="-42136" b="86073"/>
          <a:stretch/>
        </p:blipFill>
        <p:spPr>
          <a:xfrm>
            <a:off x="0" y="531340"/>
            <a:ext cx="12192001" cy="6326660"/>
          </a:xfrm>
          <a:prstGeom prst="rect">
            <a:avLst/>
          </a:prstGeom>
        </p:spPr>
      </p:pic>
      <p:pic>
        <p:nvPicPr>
          <p:cNvPr id="10" name="Graphic 9">
            <a:extLst>
              <a:ext uri="{FF2B5EF4-FFF2-40B4-BE49-F238E27FC236}">
                <a16:creationId xmlns:a16="http://schemas.microsoft.com/office/drawing/2014/main" id="{F6D36421-1E73-4CE6-8183-56E6CC2FC15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 rot="10800000">
            <a:off x="6441990" y="390608"/>
            <a:ext cx="988215" cy="1504784"/>
          </a:xfrm>
          <a:prstGeom prst="rect">
            <a:avLst/>
          </a:prstGeom>
        </p:spPr>
      </p:pic>
      <p:pic>
        <p:nvPicPr>
          <p:cNvPr id="11" name="Graphic 10">
            <a:extLst>
              <a:ext uri="{FF2B5EF4-FFF2-40B4-BE49-F238E27FC236}">
                <a16:creationId xmlns:a16="http://schemas.microsoft.com/office/drawing/2014/main" id="{36453B64-AD07-4F17-B0DB-4B8A9DFC62E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4613677" y="3805191"/>
            <a:ext cx="988215" cy="1504784"/>
          </a:xfrm>
          <a:prstGeom prst="rect">
            <a:avLst/>
          </a:prstGeom>
        </p:spPr>
      </p:pic>
      <p:sp>
        <p:nvSpPr>
          <p:cNvPr id="15" name="Tekstvak 14">
            <a:extLst>
              <a:ext uri="{FF2B5EF4-FFF2-40B4-BE49-F238E27FC236}">
                <a16:creationId xmlns:a16="http://schemas.microsoft.com/office/drawing/2014/main" id="{86B7D65B-2E45-4F97-9DC8-0F5507319C67}"/>
              </a:ext>
            </a:extLst>
          </p:cNvPr>
          <p:cNvSpPr txBox="1"/>
          <p:nvPr/>
        </p:nvSpPr>
        <p:spPr>
          <a:xfrm>
            <a:off x="7776196" y="512428"/>
            <a:ext cx="3876140" cy="156966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nl-NL" sz="2400" dirty="0">
                <a:solidFill>
                  <a:srgbClr val="E3051C"/>
                </a:solidFill>
                <a:latin typeface="Muli ExtraBold" panose="00000900000000000000" pitchFamily="2" charset="0"/>
              </a:rPr>
              <a:t>“</a:t>
            </a:r>
            <a:r>
              <a:rPr lang="nl-NL" sz="2400" b="0" i="0" dirty="0">
                <a:solidFill>
                  <a:srgbClr val="000000"/>
                </a:solidFill>
                <a:effectLst/>
                <a:latin typeface="+mj-lt"/>
              </a:rPr>
              <a:t>Een stapje extra zetten, voor je werk en voor elkaar, dat is het Patina-DNA!</a:t>
            </a:r>
            <a:r>
              <a:rPr lang="nl-NL" sz="2400" dirty="0">
                <a:solidFill>
                  <a:srgbClr val="E3051C"/>
                </a:solidFill>
                <a:latin typeface="+mj-lt"/>
              </a:rPr>
              <a:t>”</a:t>
            </a:r>
            <a:endParaRPr lang="nl-NL" sz="2400" b="0" i="0" dirty="0">
              <a:solidFill>
                <a:srgbClr val="000000"/>
              </a:solidFill>
              <a:effectLst/>
              <a:latin typeface="+mj-lt"/>
            </a:endParaRPr>
          </a:p>
          <a:p>
            <a:endParaRPr lang="nl-NL" sz="2400" dirty="0">
              <a:latin typeface="Muli ExtraBold" panose="00000900000000000000" pitchFamily="2" charset="0"/>
            </a:endParaRPr>
          </a:p>
        </p:txBody>
      </p:sp>
      <p:pic>
        <p:nvPicPr>
          <p:cNvPr id="6" name="Afbeelding 5" descr="Afbeelding met persoon, person, staand, vrachtwagen&#10;&#10;Automatisch gegenereerde beschrijving">
            <a:extLst>
              <a:ext uri="{FF2B5EF4-FFF2-40B4-BE49-F238E27FC236}">
                <a16:creationId xmlns:a16="http://schemas.microsoft.com/office/drawing/2014/main" id="{A911078F-21E1-41F9-A931-B81C87606E20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609"/>
          <a:stretch/>
        </p:blipFill>
        <p:spPr>
          <a:xfrm>
            <a:off x="-2" y="0"/>
            <a:ext cx="6096001" cy="3429673"/>
          </a:xfrm>
          <a:prstGeom prst="rect">
            <a:avLst/>
          </a:prstGeom>
        </p:spPr>
      </p:pic>
      <p:sp>
        <p:nvSpPr>
          <p:cNvPr id="9" name="Tekstvak 8">
            <a:extLst>
              <a:ext uri="{FF2B5EF4-FFF2-40B4-BE49-F238E27FC236}">
                <a16:creationId xmlns:a16="http://schemas.microsoft.com/office/drawing/2014/main" id="{CB528F81-17E7-4C86-8481-BEE52366555B}"/>
              </a:ext>
            </a:extLst>
          </p:cNvPr>
          <p:cNvSpPr txBox="1"/>
          <p:nvPr/>
        </p:nvSpPr>
        <p:spPr>
          <a:xfrm>
            <a:off x="539661" y="4128173"/>
            <a:ext cx="3579908" cy="120032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nl-NL" sz="2400" dirty="0">
                <a:solidFill>
                  <a:srgbClr val="E3051C"/>
                </a:solidFill>
                <a:latin typeface="Muli ExtraBold" panose="00000900000000000000" pitchFamily="2" charset="0"/>
              </a:rPr>
              <a:t>“</a:t>
            </a:r>
            <a:r>
              <a:rPr lang="nl-NL" sz="2400" dirty="0">
                <a:solidFill>
                  <a:srgbClr val="000000"/>
                </a:solidFill>
                <a:latin typeface="+mj-lt"/>
              </a:rPr>
              <a:t>Iedereen kan hier zijn kwaliteiten laten zien.</a:t>
            </a:r>
            <a:r>
              <a:rPr lang="nl-NL" sz="2400" dirty="0">
                <a:solidFill>
                  <a:srgbClr val="E3051C"/>
                </a:solidFill>
                <a:latin typeface="Muli ExtraBold" panose="00000900000000000000" pitchFamily="2" charset="0"/>
              </a:rPr>
              <a:t>”</a:t>
            </a:r>
            <a:endParaRPr lang="nl-NL" sz="2400" b="0" i="0" dirty="0">
              <a:solidFill>
                <a:srgbClr val="000000"/>
              </a:solidFill>
              <a:effectLst/>
              <a:latin typeface="Muli ExtraBold" panose="00000900000000000000" pitchFamily="2" charset="0"/>
            </a:endParaRPr>
          </a:p>
          <a:p>
            <a:pPr algn="r"/>
            <a:endParaRPr lang="nl-NL" sz="2400" dirty="0">
              <a:latin typeface="Muli ExtraBold" panose="00000900000000000000" pitchFamily="2" charset="0"/>
            </a:endParaRPr>
          </a:p>
        </p:txBody>
      </p:sp>
      <p:pic>
        <p:nvPicPr>
          <p:cNvPr id="25" name="Graphic 24">
            <a:extLst>
              <a:ext uri="{FF2B5EF4-FFF2-40B4-BE49-F238E27FC236}">
                <a16:creationId xmlns:a16="http://schemas.microsoft.com/office/drawing/2014/main" id="{04DC6691-2FCD-4C97-8A8E-80862BDCCD0A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10830696" y="5073169"/>
            <a:ext cx="1008965" cy="1008965"/>
          </a:xfrm>
          <a:prstGeom prst="rect">
            <a:avLst/>
          </a:prstGeom>
        </p:spPr>
      </p:pic>
      <p:pic>
        <p:nvPicPr>
          <p:cNvPr id="27" name="Graphic 26">
            <a:extLst>
              <a:ext uri="{FF2B5EF4-FFF2-40B4-BE49-F238E27FC236}">
                <a16:creationId xmlns:a16="http://schemas.microsoft.com/office/drawing/2014/main" id="{801512AF-D0AE-4981-86EB-9B670661D631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352338" y="6456212"/>
            <a:ext cx="1556782" cy="206691"/>
          </a:xfrm>
          <a:prstGeom prst="rect">
            <a:avLst/>
          </a:prstGeom>
        </p:spPr>
      </p:pic>
      <p:sp>
        <p:nvSpPr>
          <p:cNvPr id="2" name="Tekstvak 1">
            <a:extLst>
              <a:ext uri="{FF2B5EF4-FFF2-40B4-BE49-F238E27FC236}">
                <a16:creationId xmlns:a16="http://schemas.microsoft.com/office/drawing/2014/main" id="{7FA6338A-7E2F-45B6-AC6A-F300DEFD5AC2}"/>
              </a:ext>
            </a:extLst>
          </p:cNvPr>
          <p:cNvSpPr txBox="1"/>
          <p:nvPr/>
        </p:nvSpPr>
        <p:spPr>
          <a:xfrm>
            <a:off x="7776196" y="1978164"/>
            <a:ext cx="28448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200" dirty="0">
                <a:effectLst/>
                <a:cs typeface="Segoe UI" panose="020B0502040204020203" pitchFamily="34" charset="0"/>
              </a:rPr>
              <a:t>Patina, HR-manager Esther van der </a:t>
            </a:r>
            <a:r>
              <a:rPr lang="de-DE" sz="1200" dirty="0" err="1">
                <a:effectLst/>
                <a:cs typeface="Segoe UI" panose="020B0502040204020203" pitchFamily="34" charset="0"/>
              </a:rPr>
              <a:t>Zee</a:t>
            </a:r>
            <a:r>
              <a:rPr lang="de-DE" sz="1200" dirty="0">
                <a:effectLst/>
                <a:cs typeface="Segoe UI" panose="020B0502040204020203" pitchFamily="34" charset="0"/>
              </a:rPr>
              <a:t> </a:t>
            </a:r>
          </a:p>
        </p:txBody>
      </p:sp>
      <p:sp>
        <p:nvSpPr>
          <p:cNvPr id="3" name="Tekstvak 2">
            <a:extLst>
              <a:ext uri="{FF2B5EF4-FFF2-40B4-BE49-F238E27FC236}">
                <a16:creationId xmlns:a16="http://schemas.microsoft.com/office/drawing/2014/main" id="{429AD144-D233-4806-B142-C4FD58EF9365}"/>
              </a:ext>
            </a:extLst>
          </p:cNvPr>
          <p:cNvSpPr txBox="1"/>
          <p:nvPr/>
        </p:nvSpPr>
        <p:spPr>
          <a:xfrm>
            <a:off x="1274769" y="5025320"/>
            <a:ext cx="28448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l-NL" sz="1200" dirty="0">
                <a:effectLst/>
              </a:rPr>
              <a:t>PWN, HR-adviseur Casper van Piggelen</a:t>
            </a:r>
          </a:p>
        </p:txBody>
      </p:sp>
    </p:spTree>
    <p:extLst>
      <p:ext uri="{BB962C8B-B14F-4D97-AF65-F5344CB8AC3E}">
        <p14:creationId xmlns:p14="http://schemas.microsoft.com/office/powerpoint/2010/main" val="9028369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 descr="A group of people posing for the camera&#10;&#10;Description automatically generated">
            <a:extLst>
              <a:ext uri="{FF2B5EF4-FFF2-40B4-BE49-F238E27FC236}">
                <a16:creationId xmlns:a16="http://schemas.microsoft.com/office/drawing/2014/main" id="{294319C9-1BDB-3E47-9FC1-6B3782D9B0F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" t="13422" r="-11" b="2297"/>
          <a:stretch/>
        </p:blipFill>
        <p:spPr>
          <a:xfrm>
            <a:off x="6108470" y="3425807"/>
            <a:ext cx="6108539" cy="3432193"/>
          </a:xfrm>
          <a:prstGeom prst="rect">
            <a:avLst/>
          </a:prstGeom>
        </p:spPr>
      </p:pic>
      <p:pic>
        <p:nvPicPr>
          <p:cNvPr id="10" name="Graphic 9">
            <a:extLst>
              <a:ext uri="{FF2B5EF4-FFF2-40B4-BE49-F238E27FC236}">
                <a16:creationId xmlns:a16="http://schemas.microsoft.com/office/drawing/2014/main" id="{F6D36421-1E73-4CE6-8183-56E6CC2FC15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 rot="10800000">
            <a:off x="6441990" y="390608"/>
            <a:ext cx="988215" cy="1504784"/>
          </a:xfrm>
          <a:prstGeom prst="rect">
            <a:avLst/>
          </a:prstGeom>
        </p:spPr>
      </p:pic>
      <p:pic>
        <p:nvPicPr>
          <p:cNvPr id="11" name="Graphic 10">
            <a:extLst>
              <a:ext uri="{FF2B5EF4-FFF2-40B4-BE49-F238E27FC236}">
                <a16:creationId xmlns:a16="http://schemas.microsoft.com/office/drawing/2014/main" id="{36453B64-AD07-4F17-B0DB-4B8A9DFC62E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613677" y="4134375"/>
            <a:ext cx="988215" cy="1504784"/>
          </a:xfrm>
          <a:prstGeom prst="rect">
            <a:avLst/>
          </a:prstGeom>
        </p:spPr>
      </p:pic>
      <p:sp>
        <p:nvSpPr>
          <p:cNvPr id="15" name="Tekstvak 14">
            <a:extLst>
              <a:ext uri="{FF2B5EF4-FFF2-40B4-BE49-F238E27FC236}">
                <a16:creationId xmlns:a16="http://schemas.microsoft.com/office/drawing/2014/main" id="{86B7D65B-2E45-4F97-9DC8-0F5507319C67}"/>
              </a:ext>
            </a:extLst>
          </p:cNvPr>
          <p:cNvSpPr txBox="1"/>
          <p:nvPr/>
        </p:nvSpPr>
        <p:spPr>
          <a:xfrm>
            <a:off x="7610346" y="79248"/>
            <a:ext cx="4413504" cy="267765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nl-NL" sz="2400" dirty="0">
                <a:solidFill>
                  <a:srgbClr val="E3051C"/>
                </a:solidFill>
                <a:latin typeface="Muli ExtraBold" panose="00000900000000000000" pitchFamily="2" charset="0"/>
              </a:rPr>
              <a:t>“</a:t>
            </a:r>
            <a:r>
              <a:rPr lang="nl-NL" sz="2400" dirty="0">
                <a:solidFill>
                  <a:srgbClr val="000000"/>
                </a:solidFill>
                <a:latin typeface="+mj-lt"/>
              </a:rPr>
              <a:t>Je vindt ons elke dag in de straten van de stad, we voelen ons daarom sterk verbonden met de samenleving. Mensen met een afstand tot de arbeidsmarkt horen daar ook bij</a:t>
            </a:r>
            <a:r>
              <a:rPr lang="nl-NL" sz="2400" dirty="0">
                <a:solidFill>
                  <a:srgbClr val="E3051C"/>
                </a:solidFill>
                <a:latin typeface="Muli ExtraBold" panose="00000900000000000000" pitchFamily="2" charset="0"/>
              </a:rPr>
              <a:t>”</a:t>
            </a:r>
            <a:endParaRPr lang="nl-NL" sz="2400" b="0" i="0" dirty="0">
              <a:solidFill>
                <a:srgbClr val="000000"/>
              </a:solidFill>
              <a:effectLst/>
              <a:latin typeface="+mj-lt"/>
            </a:endParaRPr>
          </a:p>
          <a:p>
            <a:endParaRPr lang="nl-NL" sz="2400" dirty="0">
              <a:latin typeface="Muli ExtraBold" panose="00000900000000000000" pitchFamily="2" charset="0"/>
            </a:endParaRPr>
          </a:p>
        </p:txBody>
      </p:sp>
      <p:sp>
        <p:nvSpPr>
          <p:cNvPr id="9" name="Tekstvak 8">
            <a:extLst>
              <a:ext uri="{FF2B5EF4-FFF2-40B4-BE49-F238E27FC236}">
                <a16:creationId xmlns:a16="http://schemas.microsoft.com/office/drawing/2014/main" id="{CB528F81-17E7-4C86-8481-BEE52366555B}"/>
              </a:ext>
            </a:extLst>
          </p:cNvPr>
          <p:cNvSpPr txBox="1"/>
          <p:nvPr/>
        </p:nvSpPr>
        <p:spPr>
          <a:xfrm>
            <a:off x="515940" y="3941275"/>
            <a:ext cx="3579908" cy="193899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nl-NL" sz="2400" dirty="0">
                <a:solidFill>
                  <a:srgbClr val="E3051C"/>
                </a:solidFill>
                <a:latin typeface="Muli ExtraBold" panose="00000900000000000000" pitchFamily="2" charset="0"/>
              </a:rPr>
              <a:t>“</a:t>
            </a:r>
            <a:r>
              <a:rPr lang="nl-NL" sz="2400" dirty="0">
                <a:solidFill>
                  <a:srgbClr val="000000"/>
                </a:solidFill>
                <a:latin typeface="+mj-lt"/>
              </a:rPr>
              <a:t>Eigenlijk hebben we allemaal een beperking, alleen niet iedereen heeft een rugzak.</a:t>
            </a:r>
            <a:r>
              <a:rPr lang="nl-NL" sz="2400" dirty="0">
                <a:solidFill>
                  <a:srgbClr val="E3051C"/>
                </a:solidFill>
                <a:latin typeface="Muli ExtraBold" panose="00000900000000000000" pitchFamily="2" charset="0"/>
              </a:rPr>
              <a:t>”</a:t>
            </a:r>
            <a:endParaRPr lang="nl-NL" sz="2400" b="0" i="0" dirty="0">
              <a:solidFill>
                <a:srgbClr val="000000"/>
              </a:solidFill>
              <a:effectLst/>
              <a:latin typeface="Muli ExtraBold" panose="00000900000000000000" pitchFamily="2" charset="0"/>
            </a:endParaRPr>
          </a:p>
          <a:p>
            <a:pPr algn="r"/>
            <a:endParaRPr lang="nl-NL" sz="2400" dirty="0">
              <a:latin typeface="Muli ExtraBold" panose="00000900000000000000" pitchFamily="2" charset="0"/>
            </a:endParaRPr>
          </a:p>
        </p:txBody>
      </p:sp>
      <p:sp>
        <p:nvSpPr>
          <p:cNvPr id="2" name="Tekstvak 1">
            <a:extLst>
              <a:ext uri="{FF2B5EF4-FFF2-40B4-BE49-F238E27FC236}">
                <a16:creationId xmlns:a16="http://schemas.microsoft.com/office/drawing/2014/main" id="{7FA6338A-7E2F-45B6-AC6A-F300DEFD5AC2}"/>
              </a:ext>
            </a:extLst>
          </p:cNvPr>
          <p:cNvSpPr txBox="1"/>
          <p:nvPr/>
        </p:nvSpPr>
        <p:spPr>
          <a:xfrm>
            <a:off x="7607060" y="2507151"/>
            <a:ext cx="2844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200" dirty="0" err="1">
                <a:effectLst/>
                <a:cs typeface="Segoe UI" panose="020B0502040204020203" pitchFamily="34" charset="0"/>
              </a:rPr>
              <a:t>Spaarnelanden</a:t>
            </a:r>
            <a:r>
              <a:rPr lang="de-DE" sz="1200" dirty="0">
                <a:effectLst/>
                <a:cs typeface="Segoe UI" panose="020B0502040204020203" pitchFamily="34" charset="0"/>
              </a:rPr>
              <a:t>, </a:t>
            </a:r>
            <a:r>
              <a:rPr lang="de-DE" sz="1200" dirty="0" err="1">
                <a:cs typeface="Segoe UI" panose="020B0502040204020203" pitchFamily="34" charset="0"/>
              </a:rPr>
              <a:t>adviseur</a:t>
            </a:r>
            <a:r>
              <a:rPr lang="de-DE" sz="1200" dirty="0">
                <a:cs typeface="Segoe UI" panose="020B0502040204020203" pitchFamily="34" charset="0"/>
              </a:rPr>
              <a:t> </a:t>
            </a:r>
            <a:r>
              <a:rPr lang="de-DE" sz="1200" dirty="0" err="1">
                <a:cs typeface="Segoe UI" panose="020B0502040204020203" pitchFamily="34" charset="0"/>
              </a:rPr>
              <a:t>Social</a:t>
            </a:r>
            <a:r>
              <a:rPr lang="de-DE" sz="1200" dirty="0">
                <a:cs typeface="Segoe UI" panose="020B0502040204020203" pitchFamily="34" charset="0"/>
              </a:rPr>
              <a:t> </a:t>
            </a:r>
            <a:r>
              <a:rPr lang="de-DE" sz="1200" dirty="0" err="1">
                <a:cs typeface="Segoe UI" panose="020B0502040204020203" pitchFamily="34" charset="0"/>
              </a:rPr>
              <a:t>Resource</a:t>
            </a:r>
            <a:r>
              <a:rPr lang="de-DE" sz="1200" dirty="0">
                <a:cs typeface="Segoe UI" panose="020B0502040204020203" pitchFamily="34" charset="0"/>
              </a:rPr>
              <a:t> Management </a:t>
            </a:r>
            <a:r>
              <a:rPr lang="de-DE" sz="1200" dirty="0" err="1">
                <a:cs typeface="Segoe UI" panose="020B0502040204020203" pitchFamily="34" charset="0"/>
              </a:rPr>
              <a:t>Marike</a:t>
            </a:r>
            <a:r>
              <a:rPr lang="de-DE" sz="1200" dirty="0">
                <a:cs typeface="Segoe UI" panose="020B0502040204020203" pitchFamily="34" charset="0"/>
              </a:rPr>
              <a:t> van </a:t>
            </a:r>
            <a:r>
              <a:rPr lang="de-DE" sz="1200" dirty="0" err="1">
                <a:cs typeface="Segoe UI" panose="020B0502040204020203" pitchFamily="34" charset="0"/>
              </a:rPr>
              <a:t>Lith</a:t>
            </a:r>
            <a:endParaRPr lang="de-DE" sz="1200" dirty="0">
              <a:effectLst/>
              <a:cs typeface="Segoe UI" panose="020B0502040204020203" pitchFamily="34" charset="0"/>
            </a:endParaRPr>
          </a:p>
        </p:txBody>
      </p:sp>
      <p:sp>
        <p:nvSpPr>
          <p:cNvPr id="3" name="Tekstvak 2">
            <a:extLst>
              <a:ext uri="{FF2B5EF4-FFF2-40B4-BE49-F238E27FC236}">
                <a16:creationId xmlns:a16="http://schemas.microsoft.com/office/drawing/2014/main" id="{429AD144-D233-4806-B142-C4FD58EF9365}"/>
              </a:ext>
            </a:extLst>
          </p:cNvPr>
          <p:cNvSpPr txBox="1"/>
          <p:nvPr/>
        </p:nvSpPr>
        <p:spPr>
          <a:xfrm>
            <a:off x="1274769" y="5746282"/>
            <a:ext cx="28448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l-NL" sz="1200" dirty="0"/>
              <a:t>Albert Heijn, </a:t>
            </a:r>
            <a:r>
              <a:rPr lang="nl-NL" sz="1200" dirty="0" err="1"/>
              <a:t>Masha</a:t>
            </a:r>
            <a:r>
              <a:rPr lang="nl-NL" sz="1200" dirty="0"/>
              <a:t> Vos</a:t>
            </a:r>
          </a:p>
        </p:txBody>
      </p:sp>
      <p:pic>
        <p:nvPicPr>
          <p:cNvPr id="7" name="Picture 6" descr="A person standing in front of a bus&#10;&#10;Description automatically generated">
            <a:extLst>
              <a:ext uri="{FF2B5EF4-FFF2-40B4-BE49-F238E27FC236}">
                <a16:creationId xmlns:a16="http://schemas.microsoft.com/office/drawing/2014/main" id="{6ABF3386-4C4A-8B40-94AB-E6CB2C332BBB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6513"/>
          <a:stretch/>
        </p:blipFill>
        <p:spPr>
          <a:xfrm>
            <a:off x="-2100" y="-482"/>
            <a:ext cx="6108540" cy="3429482"/>
          </a:xfrm>
          <a:prstGeom prst="rect">
            <a:avLst/>
          </a:prstGeom>
        </p:spPr>
      </p:pic>
      <p:pic>
        <p:nvPicPr>
          <p:cNvPr id="23" name="Graphic 22">
            <a:extLst>
              <a:ext uri="{FF2B5EF4-FFF2-40B4-BE49-F238E27FC236}">
                <a16:creationId xmlns:a16="http://schemas.microsoft.com/office/drawing/2014/main" id="{EE4A5899-0B4E-4813-809C-83F2213B020B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rcRect t="-42136" b="86073"/>
          <a:stretch/>
        </p:blipFill>
        <p:spPr>
          <a:xfrm>
            <a:off x="12469" y="552882"/>
            <a:ext cx="12192001" cy="6326660"/>
          </a:xfrm>
          <a:prstGeom prst="rect">
            <a:avLst/>
          </a:prstGeom>
        </p:spPr>
      </p:pic>
      <p:pic>
        <p:nvPicPr>
          <p:cNvPr id="25" name="Graphic 24">
            <a:extLst>
              <a:ext uri="{FF2B5EF4-FFF2-40B4-BE49-F238E27FC236}">
                <a16:creationId xmlns:a16="http://schemas.microsoft.com/office/drawing/2014/main" id="{04DC6691-2FCD-4C97-8A8E-80862BDCCD0A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10830696" y="5073169"/>
            <a:ext cx="1008965" cy="1008965"/>
          </a:xfrm>
          <a:prstGeom prst="rect">
            <a:avLst/>
          </a:prstGeom>
        </p:spPr>
      </p:pic>
      <p:pic>
        <p:nvPicPr>
          <p:cNvPr id="27" name="Graphic 26">
            <a:extLst>
              <a:ext uri="{FF2B5EF4-FFF2-40B4-BE49-F238E27FC236}">
                <a16:creationId xmlns:a16="http://schemas.microsoft.com/office/drawing/2014/main" id="{801512AF-D0AE-4981-86EB-9B670661D631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352338" y="6456212"/>
            <a:ext cx="1556782" cy="2066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31720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 descr="A picture containing person, person, outdoor, standing&#10;&#10;Description automatically generated">
            <a:extLst>
              <a:ext uri="{FF2B5EF4-FFF2-40B4-BE49-F238E27FC236}">
                <a16:creationId xmlns:a16="http://schemas.microsoft.com/office/drawing/2014/main" id="{ECF7B990-06C1-F04D-B5B0-12F395F4175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89609" y="-19650"/>
            <a:ext cx="6877650" cy="6877650"/>
          </a:xfrm>
          <a:prstGeom prst="rect">
            <a:avLst/>
          </a:prstGeom>
        </p:spPr>
      </p:pic>
      <p:pic>
        <p:nvPicPr>
          <p:cNvPr id="9" name="Graphic 8">
            <a:extLst>
              <a:ext uri="{FF2B5EF4-FFF2-40B4-BE49-F238E27FC236}">
                <a16:creationId xmlns:a16="http://schemas.microsoft.com/office/drawing/2014/main" id="{64566A51-4504-4A99-8660-C7AAB41D0CB0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rcRect t="-42136" b="86073"/>
          <a:stretch/>
        </p:blipFill>
        <p:spPr>
          <a:xfrm>
            <a:off x="-1" y="531340"/>
            <a:ext cx="12192001" cy="6326660"/>
          </a:xfrm>
          <a:prstGeom prst="rect">
            <a:avLst/>
          </a:prstGeom>
        </p:spPr>
      </p:pic>
      <p:pic>
        <p:nvPicPr>
          <p:cNvPr id="11" name="Graphic 10">
            <a:extLst>
              <a:ext uri="{FF2B5EF4-FFF2-40B4-BE49-F238E27FC236}">
                <a16:creationId xmlns:a16="http://schemas.microsoft.com/office/drawing/2014/main" id="{9DA388A0-FE9F-4688-8F99-BB0FE232DD1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0830696" y="5073169"/>
            <a:ext cx="1008965" cy="1008965"/>
          </a:xfrm>
          <a:prstGeom prst="rect">
            <a:avLst/>
          </a:prstGeom>
        </p:spPr>
      </p:pic>
      <p:pic>
        <p:nvPicPr>
          <p:cNvPr id="19" name="Graphic 18">
            <a:extLst>
              <a:ext uri="{FF2B5EF4-FFF2-40B4-BE49-F238E27FC236}">
                <a16:creationId xmlns:a16="http://schemas.microsoft.com/office/drawing/2014/main" id="{BE954ECE-46A7-4D45-98BD-21174244DF12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352338" y="6456212"/>
            <a:ext cx="1556782" cy="206691"/>
          </a:xfrm>
          <a:prstGeom prst="rect">
            <a:avLst/>
          </a:prstGeom>
        </p:spPr>
      </p:pic>
      <p:sp>
        <p:nvSpPr>
          <p:cNvPr id="3" name="Tekstvak 2">
            <a:extLst>
              <a:ext uri="{FF2B5EF4-FFF2-40B4-BE49-F238E27FC236}">
                <a16:creationId xmlns:a16="http://schemas.microsoft.com/office/drawing/2014/main" id="{7FBD59C2-A6D5-489D-B4C6-BF18160CC6BA}"/>
              </a:ext>
            </a:extLst>
          </p:cNvPr>
          <p:cNvSpPr txBox="1"/>
          <p:nvPr/>
        </p:nvSpPr>
        <p:spPr>
          <a:xfrm>
            <a:off x="360000" y="1797756"/>
            <a:ext cx="7852783" cy="254114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defTabSz="179388">
              <a:lnSpc>
                <a:spcPct val="150000"/>
              </a:lnSpc>
            </a:pPr>
            <a:r>
              <a:rPr lang="nl-NL" b="0" i="0" dirty="0">
                <a:solidFill>
                  <a:srgbClr val="E3051C"/>
                </a:solidFill>
                <a:effectLst/>
                <a:latin typeface="Muli" panose="00000500000000000000" pitchFamily="2" charset="0"/>
              </a:rPr>
              <a:t>•</a:t>
            </a:r>
            <a:r>
              <a:rPr lang="nl-NL" dirty="0">
                <a:solidFill>
                  <a:srgbClr val="000000"/>
                </a:solidFill>
                <a:latin typeface="Muli" panose="00000500000000000000" pitchFamily="2" charset="0"/>
              </a:rPr>
              <a:t> Groot aantal specialisten met veel kennis</a:t>
            </a:r>
          </a:p>
          <a:p>
            <a:pPr defTabSz="179388">
              <a:lnSpc>
                <a:spcPct val="150000"/>
              </a:lnSpc>
            </a:pPr>
            <a:r>
              <a:rPr lang="nl-NL" dirty="0">
                <a:solidFill>
                  <a:srgbClr val="E3051C"/>
                </a:solidFill>
                <a:latin typeface="Muli" panose="00000500000000000000" pitchFamily="2" charset="0"/>
              </a:rPr>
              <a:t>• </a:t>
            </a:r>
            <a:r>
              <a:rPr lang="nl-NL" dirty="0">
                <a:solidFill>
                  <a:srgbClr val="000000"/>
                </a:solidFill>
                <a:latin typeface="Muli" panose="00000500000000000000" pitchFamily="2" charset="0"/>
              </a:rPr>
              <a:t>Eén vast contactpersoon</a:t>
            </a:r>
          </a:p>
          <a:p>
            <a:pPr defTabSz="179388">
              <a:lnSpc>
                <a:spcPct val="150000"/>
              </a:lnSpc>
            </a:pPr>
            <a:r>
              <a:rPr lang="nl-NL" dirty="0">
                <a:solidFill>
                  <a:srgbClr val="E3051C"/>
                </a:solidFill>
                <a:latin typeface="Muli" panose="00000500000000000000" pitchFamily="2" charset="0"/>
              </a:rPr>
              <a:t>• </a:t>
            </a:r>
            <a:r>
              <a:rPr lang="nl-NL" dirty="0">
                <a:solidFill>
                  <a:srgbClr val="000000"/>
                </a:solidFill>
                <a:latin typeface="Muli" panose="00000500000000000000" pitchFamily="2" charset="0"/>
              </a:rPr>
              <a:t>Groot en divers bestand van werkzoekenden</a:t>
            </a:r>
          </a:p>
          <a:p>
            <a:pPr defTabSz="179388">
              <a:lnSpc>
                <a:spcPct val="150000"/>
              </a:lnSpc>
            </a:pPr>
            <a:r>
              <a:rPr lang="nl-NL" dirty="0">
                <a:solidFill>
                  <a:srgbClr val="E3051C"/>
                </a:solidFill>
                <a:latin typeface="Muli" panose="00000500000000000000" pitchFamily="2" charset="0"/>
              </a:rPr>
              <a:t>• </a:t>
            </a:r>
            <a:r>
              <a:rPr lang="nl-NL" dirty="0">
                <a:solidFill>
                  <a:srgbClr val="000000"/>
                </a:solidFill>
                <a:latin typeface="Muli" panose="00000500000000000000" pitchFamily="2" charset="0"/>
              </a:rPr>
              <a:t>Geschikte en gemotiveerde werkzoekenden</a:t>
            </a:r>
          </a:p>
          <a:p>
            <a:pPr defTabSz="179388">
              <a:lnSpc>
                <a:spcPct val="150000"/>
              </a:lnSpc>
            </a:pPr>
            <a:r>
              <a:rPr lang="nl-NL" dirty="0">
                <a:solidFill>
                  <a:srgbClr val="E3051C"/>
                </a:solidFill>
                <a:latin typeface="Muli" panose="00000500000000000000" pitchFamily="2" charset="0"/>
              </a:rPr>
              <a:t>• </a:t>
            </a:r>
            <a:r>
              <a:rPr lang="nl-NL" dirty="0">
                <a:solidFill>
                  <a:srgbClr val="000000"/>
                </a:solidFill>
                <a:latin typeface="Muli" panose="00000500000000000000" pitchFamily="2" charset="0"/>
              </a:rPr>
              <a:t>Met een kleine of grote afstand tot de arbeidsmarkt</a:t>
            </a:r>
          </a:p>
          <a:p>
            <a:pPr defTabSz="179388">
              <a:lnSpc>
                <a:spcPct val="150000"/>
              </a:lnSpc>
            </a:pPr>
            <a:r>
              <a:rPr lang="nl-NL" dirty="0">
                <a:solidFill>
                  <a:srgbClr val="E3051C"/>
                </a:solidFill>
                <a:latin typeface="Muli" panose="00000500000000000000" pitchFamily="2" charset="0"/>
              </a:rPr>
              <a:t>•</a:t>
            </a:r>
            <a:r>
              <a:rPr lang="nl-NL" dirty="0">
                <a:solidFill>
                  <a:srgbClr val="000000"/>
                </a:solidFill>
                <a:latin typeface="Muli" panose="00000500000000000000" pitchFamily="2" charset="0"/>
              </a:rPr>
              <a:t> </a:t>
            </a:r>
            <a:r>
              <a:rPr lang="nl-NL" dirty="0"/>
              <a:t>(Online) </a:t>
            </a:r>
            <a:r>
              <a:rPr lang="nl-NL" dirty="0">
                <a:solidFill>
                  <a:srgbClr val="000000"/>
                </a:solidFill>
                <a:latin typeface="Muli" panose="00000500000000000000" pitchFamily="2" charset="0"/>
              </a:rPr>
              <a:t>Evenementen, speeddates en voorlichtingsbijeenkomsten</a:t>
            </a:r>
            <a:endParaRPr lang="nl-NL" dirty="0">
              <a:latin typeface="Muli" panose="00000500000000000000" pitchFamily="2" charset="0"/>
            </a:endParaRPr>
          </a:p>
        </p:txBody>
      </p:sp>
      <p:sp>
        <p:nvSpPr>
          <p:cNvPr id="6" name="Tekstvak 5">
            <a:extLst>
              <a:ext uri="{FF2B5EF4-FFF2-40B4-BE49-F238E27FC236}">
                <a16:creationId xmlns:a16="http://schemas.microsoft.com/office/drawing/2014/main" id="{A1A92FAD-5EAB-4F43-B570-DC6AD8A32FB2}"/>
              </a:ext>
            </a:extLst>
          </p:cNvPr>
          <p:cNvSpPr txBox="1"/>
          <p:nvPr/>
        </p:nvSpPr>
        <p:spPr>
          <a:xfrm>
            <a:off x="360000" y="360000"/>
            <a:ext cx="11567876" cy="104644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nl-NL" sz="6200" dirty="0">
                <a:latin typeface="Source Sans Pro" panose="020B0503030403020204" pitchFamily="34" charset="0"/>
                <a:ea typeface="Source Sans Pro" panose="020B0503030403020204" pitchFamily="34" charset="0"/>
              </a:rPr>
              <a:t>Zo </a:t>
            </a:r>
            <a:r>
              <a:rPr lang="nl-NL" sz="6200" dirty="0">
                <a:solidFill>
                  <a:srgbClr val="E3051C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doen </a:t>
            </a:r>
            <a:r>
              <a:rPr lang="nl-NL" sz="6200" dirty="0">
                <a:latin typeface="Source Sans Pro" panose="020B0503030403020204" pitchFamily="34" charset="0"/>
                <a:ea typeface="Source Sans Pro" panose="020B0503030403020204" pitchFamily="34" charset="0"/>
              </a:rPr>
              <a:t>wij dat</a:t>
            </a:r>
          </a:p>
        </p:txBody>
      </p:sp>
    </p:spTree>
    <p:extLst>
      <p:ext uri="{BB962C8B-B14F-4D97-AF65-F5344CB8AC3E}">
        <p14:creationId xmlns:p14="http://schemas.microsoft.com/office/powerpoint/2010/main" val="24569101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50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500"/>
                            </p:stCondLst>
                            <p:childTnLst>
                              <p:par>
                                <p:cTn id="1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500"/>
                            </p:stCondLst>
                            <p:childTnLst>
                              <p:par>
                                <p:cTn id="2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phic 3">
            <a:extLst>
              <a:ext uri="{FF2B5EF4-FFF2-40B4-BE49-F238E27FC236}">
                <a16:creationId xmlns:a16="http://schemas.microsoft.com/office/drawing/2014/main" id="{2B202A9B-B79E-4728-8D51-A7C13BFF8C1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t="12754" b="26475"/>
          <a:stretch/>
        </p:blipFill>
        <p:spPr>
          <a:xfrm>
            <a:off x="-1" y="0"/>
            <a:ext cx="12192001" cy="6858000"/>
          </a:xfrm>
          <a:prstGeom prst="rect">
            <a:avLst/>
          </a:prstGeom>
        </p:spPr>
      </p:pic>
      <p:pic>
        <p:nvPicPr>
          <p:cNvPr id="2" name="Graphic 1">
            <a:extLst>
              <a:ext uri="{FF2B5EF4-FFF2-40B4-BE49-F238E27FC236}">
                <a16:creationId xmlns:a16="http://schemas.microsoft.com/office/drawing/2014/main" id="{3AAEF33C-5EF8-4C71-802E-F8CA8F2D1A5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2948055" y="3011053"/>
            <a:ext cx="6295890" cy="8358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424649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1500" advClick="0" advTm="500">
        <p159:morph option="byObject"/>
      </p:transition>
    </mc:Choice>
    <mc:Fallback xmlns="">
      <p:transition spd="slow" advClick="0" advTm="500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15">
            <a:extLst>
              <a:ext uri="{FF2B5EF4-FFF2-40B4-BE49-F238E27FC236}">
                <a16:creationId xmlns:a16="http://schemas.microsoft.com/office/drawing/2014/main" id="{D9A218BC-9CB9-B647-920C-BC6598B85B7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5891" t="28387" r="24958" b="32417"/>
          <a:stretch/>
        </p:blipFill>
        <p:spPr>
          <a:xfrm>
            <a:off x="6037778" y="-3"/>
            <a:ext cx="3251571" cy="6502533"/>
          </a:xfrm>
          <a:prstGeom prst="rect">
            <a:avLst/>
          </a:prstGeom>
        </p:spPr>
      </p:pic>
      <p:pic>
        <p:nvPicPr>
          <p:cNvPr id="6" name="Picture 5" descr="A person sitting on a table&#10;&#10;Description automatically generated">
            <a:extLst>
              <a:ext uri="{FF2B5EF4-FFF2-40B4-BE49-F238E27FC236}">
                <a16:creationId xmlns:a16="http://schemas.microsoft.com/office/drawing/2014/main" id="{F962FA60-C9F4-A448-8379-579BD7F0EFF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3965" y="-2"/>
            <a:ext cx="3492500" cy="6324600"/>
          </a:xfrm>
          <a:prstGeom prst="rect">
            <a:avLst/>
          </a:prstGeom>
        </p:spPr>
      </p:pic>
      <p:pic>
        <p:nvPicPr>
          <p:cNvPr id="3" name="Picture 14">
            <a:extLst>
              <a:ext uri="{FF2B5EF4-FFF2-40B4-BE49-F238E27FC236}">
                <a16:creationId xmlns:a16="http://schemas.microsoft.com/office/drawing/2014/main" id="{F89D1E56-D431-4C4D-87D2-8C7441E11486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7360" r="19626" b="1662"/>
          <a:stretch/>
        </p:blipFill>
        <p:spPr>
          <a:xfrm>
            <a:off x="-1" y="0"/>
            <a:ext cx="2844430" cy="6068907"/>
          </a:xfrm>
          <a:prstGeom prst="rect">
            <a:avLst/>
          </a:prstGeom>
        </p:spPr>
      </p:pic>
      <p:pic>
        <p:nvPicPr>
          <p:cNvPr id="11" name="Picture 17">
            <a:extLst>
              <a:ext uri="{FF2B5EF4-FFF2-40B4-BE49-F238E27FC236}">
                <a16:creationId xmlns:a16="http://schemas.microsoft.com/office/drawing/2014/main" id="{4B85A758-418B-4764-9AA0-21589F4FB2D1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10279" t="11766" r="1637" b="1009"/>
          <a:stretch/>
        </p:blipFill>
        <p:spPr>
          <a:xfrm>
            <a:off x="9231128" y="-2"/>
            <a:ext cx="2960872" cy="6588763"/>
          </a:xfrm>
          <a:prstGeom prst="rect">
            <a:avLst/>
          </a:prstGeom>
        </p:spPr>
      </p:pic>
      <p:pic>
        <p:nvPicPr>
          <p:cNvPr id="4" name="Graphic 3">
            <a:extLst>
              <a:ext uri="{FF2B5EF4-FFF2-40B4-BE49-F238E27FC236}">
                <a16:creationId xmlns:a16="http://schemas.microsoft.com/office/drawing/2014/main" id="{2B202A9B-B79E-4728-8D51-A7C13BFF8C11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rcRect t="-42136" b="81365"/>
          <a:stretch/>
        </p:blipFill>
        <p:spPr>
          <a:xfrm>
            <a:off x="-1" y="-3"/>
            <a:ext cx="12192001" cy="6858000"/>
          </a:xfrm>
          <a:prstGeom prst="rect">
            <a:avLst/>
          </a:prstGeom>
        </p:spPr>
      </p:pic>
      <p:pic>
        <p:nvPicPr>
          <p:cNvPr id="2" name="Graphic 1">
            <a:extLst>
              <a:ext uri="{FF2B5EF4-FFF2-40B4-BE49-F238E27FC236}">
                <a16:creationId xmlns:a16="http://schemas.microsoft.com/office/drawing/2014/main" id="{C4375B1A-8A75-4AFC-91FE-3173D2DEF88C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2948055" y="8880910"/>
            <a:ext cx="6295890" cy="835895"/>
          </a:xfrm>
          <a:prstGeom prst="rect">
            <a:avLst/>
          </a:prstGeom>
        </p:spPr>
      </p:pic>
      <p:pic>
        <p:nvPicPr>
          <p:cNvPr id="12" name="Graphic 11">
            <a:extLst>
              <a:ext uri="{FF2B5EF4-FFF2-40B4-BE49-F238E27FC236}">
                <a16:creationId xmlns:a16="http://schemas.microsoft.com/office/drawing/2014/main" id="{3958893E-50B0-BF46-952E-32BB19B63544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9583466" y="4332566"/>
            <a:ext cx="2256196" cy="2256196"/>
          </a:xfrm>
          <a:prstGeom prst="rect">
            <a:avLst/>
          </a:prstGeom>
        </p:spPr>
      </p:pic>
      <p:pic>
        <p:nvPicPr>
          <p:cNvPr id="13" name="Graphic 12">
            <a:extLst>
              <a:ext uri="{FF2B5EF4-FFF2-40B4-BE49-F238E27FC236}">
                <a16:creationId xmlns:a16="http://schemas.microsoft.com/office/drawing/2014/main" id="{35BD5D9E-6ED3-7743-8D38-EE854AA1940A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352337" y="6143413"/>
            <a:ext cx="3354331" cy="4453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872766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 advClick="0" advTm="500">
        <p159:morph option="byObject"/>
      </p:transition>
    </mc:Choice>
    <mc:Fallback xmlns="">
      <p:transition spd="slow" advClick="0" advTm="500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phic 1">
            <a:extLst>
              <a:ext uri="{FF2B5EF4-FFF2-40B4-BE49-F238E27FC236}">
                <a16:creationId xmlns:a16="http://schemas.microsoft.com/office/drawing/2014/main" id="{49211FCD-DC57-4447-AD79-E26356A7F58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t="-42136" b="81365"/>
          <a:stretch/>
        </p:blipFill>
        <p:spPr>
          <a:xfrm>
            <a:off x="0" y="0"/>
            <a:ext cx="12192001" cy="6858000"/>
          </a:xfrm>
          <a:prstGeom prst="rect">
            <a:avLst/>
          </a:prstGeom>
        </p:spPr>
      </p:pic>
      <p:sp>
        <p:nvSpPr>
          <p:cNvPr id="13" name="Tekstvak 12">
            <a:extLst>
              <a:ext uri="{FF2B5EF4-FFF2-40B4-BE49-F238E27FC236}">
                <a16:creationId xmlns:a16="http://schemas.microsoft.com/office/drawing/2014/main" id="{B39FFE58-231A-4B52-A9A5-25546222FEA6}"/>
              </a:ext>
            </a:extLst>
          </p:cNvPr>
          <p:cNvSpPr txBox="1"/>
          <p:nvPr/>
        </p:nvSpPr>
        <p:spPr>
          <a:xfrm>
            <a:off x="352336" y="423778"/>
            <a:ext cx="11487325" cy="1015663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nl-NL" sz="6000" dirty="0">
                <a:solidFill>
                  <a:srgbClr val="E3051C"/>
                </a:solidFill>
                <a:latin typeface="Source Sans Pro" panose="020F0502020204030204" pitchFamily="34" charset="0"/>
                <a:ea typeface="Source Sans Pro" panose="020F0502020204030204" pitchFamily="34" charset="0"/>
              </a:rPr>
              <a:t>Samen</a:t>
            </a:r>
            <a:r>
              <a:rPr lang="nl-NL" sz="6000" dirty="0">
                <a:latin typeface="Source Sans Pro" panose="020F0502020204030204" pitchFamily="34" charset="0"/>
                <a:ea typeface="Source Sans Pro" panose="020F0502020204030204" pitchFamily="34" charset="0"/>
              </a:rPr>
              <a:t>werkingspartners</a:t>
            </a:r>
          </a:p>
        </p:txBody>
      </p:sp>
      <p:pic>
        <p:nvPicPr>
          <p:cNvPr id="3" name="Graphic 2">
            <a:extLst>
              <a:ext uri="{FF2B5EF4-FFF2-40B4-BE49-F238E27FC236}">
                <a16:creationId xmlns:a16="http://schemas.microsoft.com/office/drawing/2014/main" id="{618D7786-605C-4484-9786-62FFF9B184E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9583466" y="4332566"/>
            <a:ext cx="2256196" cy="2256196"/>
          </a:xfrm>
          <a:prstGeom prst="rect">
            <a:avLst/>
          </a:prstGeom>
        </p:spPr>
      </p:pic>
      <p:pic>
        <p:nvPicPr>
          <p:cNvPr id="4" name="Graphic 3">
            <a:extLst>
              <a:ext uri="{FF2B5EF4-FFF2-40B4-BE49-F238E27FC236}">
                <a16:creationId xmlns:a16="http://schemas.microsoft.com/office/drawing/2014/main" id="{CA1B2E43-7679-4C60-ACF1-045168F1084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352337" y="6143413"/>
            <a:ext cx="3354331" cy="445349"/>
          </a:xfrm>
          <a:prstGeom prst="rect">
            <a:avLst/>
          </a:prstGeom>
        </p:spPr>
      </p:pic>
      <p:pic>
        <p:nvPicPr>
          <p:cNvPr id="5" name="Graphic 4">
            <a:extLst>
              <a:ext uri="{FF2B5EF4-FFF2-40B4-BE49-F238E27FC236}">
                <a16:creationId xmlns:a16="http://schemas.microsoft.com/office/drawing/2014/main" id="{BFB9067E-62DA-41A0-9613-B0FEADF6179E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2384106" y="2708720"/>
            <a:ext cx="1700001" cy="1440000"/>
          </a:xfrm>
          <a:prstGeom prst="rect">
            <a:avLst/>
          </a:prstGeom>
        </p:spPr>
      </p:pic>
      <p:pic>
        <p:nvPicPr>
          <p:cNvPr id="7" name="Graphic 6">
            <a:extLst>
              <a:ext uri="{FF2B5EF4-FFF2-40B4-BE49-F238E27FC236}">
                <a16:creationId xmlns:a16="http://schemas.microsoft.com/office/drawing/2014/main" id="{35F8176E-834E-467C-814B-5097264E992A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4753650" y="2708720"/>
            <a:ext cx="2227500" cy="1440000"/>
          </a:xfrm>
          <a:prstGeom prst="rect">
            <a:avLst/>
          </a:prstGeom>
        </p:spPr>
      </p:pic>
      <p:pic>
        <p:nvPicPr>
          <p:cNvPr id="8" name="Afbeelding 7">
            <a:extLst>
              <a:ext uri="{FF2B5EF4-FFF2-40B4-BE49-F238E27FC236}">
                <a16:creationId xmlns:a16="http://schemas.microsoft.com/office/drawing/2014/main" id="{9C499BFB-F6E3-4F40-BC43-9801012D4642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80394" y="2416916"/>
            <a:ext cx="2227500" cy="1915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729551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Afbeelding 10">
            <a:extLst>
              <a:ext uri="{FF2B5EF4-FFF2-40B4-BE49-F238E27FC236}">
                <a16:creationId xmlns:a16="http://schemas.microsoft.com/office/drawing/2014/main" id="{DFA0E399-AE1E-475D-811B-A041117C2E5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748152" y="103521"/>
            <a:ext cx="3659874" cy="5532369"/>
          </a:xfrm>
          <a:prstGeom prst="rect">
            <a:avLst/>
          </a:prstGeom>
        </p:spPr>
      </p:pic>
      <p:sp>
        <p:nvSpPr>
          <p:cNvPr id="13" name="Tekstvak 12">
            <a:extLst>
              <a:ext uri="{FF2B5EF4-FFF2-40B4-BE49-F238E27FC236}">
                <a16:creationId xmlns:a16="http://schemas.microsoft.com/office/drawing/2014/main" id="{B39FFE58-231A-4B52-A9A5-25546222FEA6}"/>
              </a:ext>
            </a:extLst>
          </p:cNvPr>
          <p:cNvSpPr txBox="1"/>
          <p:nvPr/>
        </p:nvSpPr>
        <p:spPr>
          <a:xfrm>
            <a:off x="299733" y="313023"/>
            <a:ext cx="8479743" cy="193899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nl-NL" sz="6000" dirty="0">
                <a:solidFill>
                  <a:srgbClr val="E3051C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WSP </a:t>
            </a:r>
            <a:r>
              <a:rPr lang="nl-NL" sz="6000" dirty="0">
                <a:latin typeface="Source Sans Pro" panose="020B0503030403020204" pitchFamily="34" charset="0"/>
                <a:ea typeface="Source Sans Pro" panose="020B0503030403020204" pitchFamily="34" charset="0"/>
              </a:rPr>
              <a:t>Zuid-Kennemerland </a:t>
            </a:r>
          </a:p>
          <a:p>
            <a:r>
              <a:rPr lang="nl-NL" sz="6000" dirty="0">
                <a:latin typeface="Source Sans Pro" panose="020B0503030403020204" pitchFamily="34" charset="0"/>
                <a:ea typeface="Source Sans Pro" panose="020B0503030403020204" pitchFamily="34" charset="0"/>
              </a:rPr>
              <a:t>en IJmond</a:t>
            </a:r>
          </a:p>
        </p:txBody>
      </p:sp>
      <p:sp>
        <p:nvSpPr>
          <p:cNvPr id="10" name="Tekstvak 9">
            <a:extLst>
              <a:ext uri="{FF2B5EF4-FFF2-40B4-BE49-F238E27FC236}">
                <a16:creationId xmlns:a16="http://schemas.microsoft.com/office/drawing/2014/main" id="{6C2C469B-939C-4504-A782-2642D26BB2D8}"/>
              </a:ext>
            </a:extLst>
          </p:cNvPr>
          <p:cNvSpPr txBox="1"/>
          <p:nvPr/>
        </p:nvSpPr>
        <p:spPr>
          <a:xfrm>
            <a:off x="352338" y="2487846"/>
            <a:ext cx="5743663" cy="2585323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>
              <a:lnSpc>
                <a:spcPct val="150000"/>
              </a:lnSpc>
            </a:pPr>
            <a:r>
              <a:rPr lang="nl-NL" b="0" i="0" dirty="0">
                <a:solidFill>
                  <a:srgbClr val="000000"/>
                </a:solidFill>
                <a:effectLst/>
                <a:latin typeface="Source Sans Pro" panose="020B0503030403020204" pitchFamily="34" charset="0"/>
                <a:ea typeface="Source Sans Pro" panose="020B0503030403020204" pitchFamily="34" charset="0"/>
              </a:rPr>
              <a:t>Het WSP regio Zuid-Kennemerland en IJmond is een samenwerking van UWV, IJmond Werkt! Spaarne Werkt en de gemeentes </a:t>
            </a:r>
            <a:r>
              <a:rPr lang="nl-NL" sz="1800" dirty="0">
                <a:effectLst/>
                <a:latin typeface="Source Sans Pro" panose="020B0503030403020204" pitchFamily="34" charset="0"/>
                <a:ea typeface="Source Sans Pro" panose="020B0503030403020204" pitchFamily="34" charset="0"/>
              </a:rPr>
              <a:t>Beverwijk, Bloemendaal, Haarlem, Heemskerk, Heemstede, Velsen en Zandvoort.</a:t>
            </a:r>
            <a:r>
              <a:rPr lang="nl-NL" b="0" i="0" dirty="0">
                <a:solidFill>
                  <a:srgbClr val="000000"/>
                </a:solidFill>
                <a:effectLst/>
                <a:latin typeface="Source Sans Pro" panose="020B0503030403020204" pitchFamily="34" charset="0"/>
                <a:ea typeface="Source Sans Pro" panose="020B0503030403020204" pitchFamily="34" charset="0"/>
              </a:rPr>
              <a:t> </a:t>
            </a:r>
          </a:p>
          <a:p>
            <a:pPr>
              <a:lnSpc>
                <a:spcPct val="150000"/>
              </a:lnSpc>
            </a:pPr>
            <a:endParaRPr lang="nl-NL" b="0" i="0" dirty="0">
              <a:solidFill>
                <a:srgbClr val="000000"/>
              </a:solidFill>
              <a:effectLst/>
              <a:latin typeface="Muli" panose="00000500000000000000" pitchFamily="2" charset="0"/>
            </a:endParaRPr>
          </a:p>
          <a:p>
            <a:pPr>
              <a:lnSpc>
                <a:spcPct val="150000"/>
              </a:lnSpc>
            </a:pPr>
            <a:endParaRPr lang="nl-NL" dirty="0">
              <a:latin typeface="Muli" panose="00000500000000000000" pitchFamily="2" charset="0"/>
            </a:endParaRPr>
          </a:p>
        </p:txBody>
      </p:sp>
      <p:pic>
        <p:nvPicPr>
          <p:cNvPr id="9" name="Graphic 8">
            <a:extLst>
              <a:ext uri="{FF2B5EF4-FFF2-40B4-BE49-F238E27FC236}">
                <a16:creationId xmlns:a16="http://schemas.microsoft.com/office/drawing/2014/main" id="{3CB5B534-748E-4E44-9731-84DB12697857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 t="-42136" b="86073"/>
          <a:stretch/>
        </p:blipFill>
        <p:spPr>
          <a:xfrm>
            <a:off x="0" y="545571"/>
            <a:ext cx="12192001" cy="6326660"/>
          </a:xfrm>
          <a:prstGeom prst="rect">
            <a:avLst/>
          </a:prstGeom>
        </p:spPr>
      </p:pic>
      <p:pic>
        <p:nvPicPr>
          <p:cNvPr id="8" name="Graphic 7">
            <a:extLst>
              <a:ext uri="{FF2B5EF4-FFF2-40B4-BE49-F238E27FC236}">
                <a16:creationId xmlns:a16="http://schemas.microsoft.com/office/drawing/2014/main" id="{CD884540-1C2E-6341-BED3-D334308FA68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0830696" y="5073169"/>
            <a:ext cx="1008965" cy="1008965"/>
          </a:xfrm>
          <a:prstGeom prst="rect">
            <a:avLst/>
          </a:prstGeom>
        </p:spPr>
      </p:pic>
      <p:pic>
        <p:nvPicPr>
          <p:cNvPr id="12" name="Graphic 11">
            <a:extLst>
              <a:ext uri="{FF2B5EF4-FFF2-40B4-BE49-F238E27FC236}">
                <a16:creationId xmlns:a16="http://schemas.microsoft.com/office/drawing/2014/main" id="{1C920EEB-CD84-B94A-B875-6A4E61E1ABC7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352338" y="6456212"/>
            <a:ext cx="1556782" cy="2066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673722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Graphic 20">
            <a:extLst>
              <a:ext uri="{FF2B5EF4-FFF2-40B4-BE49-F238E27FC236}">
                <a16:creationId xmlns:a16="http://schemas.microsoft.com/office/drawing/2014/main" id="{2BFAF884-BC83-48C8-8485-27E57DFB9C0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t="-42136" b="86073"/>
          <a:stretch/>
        </p:blipFill>
        <p:spPr>
          <a:xfrm>
            <a:off x="0" y="531340"/>
            <a:ext cx="12192001" cy="6326660"/>
          </a:xfrm>
          <a:prstGeom prst="rect">
            <a:avLst/>
          </a:prstGeom>
        </p:spPr>
      </p:pic>
      <p:sp>
        <p:nvSpPr>
          <p:cNvPr id="13" name="Tekstvak 12">
            <a:extLst>
              <a:ext uri="{FF2B5EF4-FFF2-40B4-BE49-F238E27FC236}">
                <a16:creationId xmlns:a16="http://schemas.microsoft.com/office/drawing/2014/main" id="{B39FFE58-231A-4B52-A9A5-25546222FEA6}"/>
              </a:ext>
            </a:extLst>
          </p:cNvPr>
          <p:cNvSpPr txBox="1"/>
          <p:nvPr/>
        </p:nvSpPr>
        <p:spPr>
          <a:xfrm>
            <a:off x="352336" y="423778"/>
            <a:ext cx="11487325" cy="1015663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nl-NL" sz="6000" dirty="0">
                <a:solidFill>
                  <a:srgbClr val="E3051C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Onze  </a:t>
            </a:r>
            <a:r>
              <a:rPr lang="nl-NL" sz="6000" dirty="0">
                <a:latin typeface="Source Sans Pro" panose="020B0503030403020204" pitchFamily="34" charset="0"/>
                <a:ea typeface="Source Sans Pro" panose="020B0503030403020204" pitchFamily="34" charset="0"/>
              </a:rPr>
              <a:t>Dienstverlening</a:t>
            </a:r>
            <a:r>
              <a:rPr lang="nl-NL" sz="6000" dirty="0">
                <a:solidFill>
                  <a:srgbClr val="E3051C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 </a:t>
            </a:r>
            <a:r>
              <a:rPr lang="nl-NL" sz="6000" dirty="0">
                <a:latin typeface="Source Sans Pro" panose="020B0503030403020204" pitchFamily="34" charset="0"/>
                <a:ea typeface="Source Sans Pro" panose="020B0503030403020204" pitchFamily="34" charset="0"/>
              </a:rPr>
              <a:t> </a:t>
            </a:r>
          </a:p>
        </p:txBody>
      </p:sp>
      <p:grpSp>
        <p:nvGrpSpPr>
          <p:cNvPr id="26" name="Groep 25">
            <a:extLst>
              <a:ext uri="{FF2B5EF4-FFF2-40B4-BE49-F238E27FC236}">
                <a16:creationId xmlns:a16="http://schemas.microsoft.com/office/drawing/2014/main" id="{429D5840-DEF6-42CB-93FD-D3FB983FE6B9}"/>
              </a:ext>
            </a:extLst>
          </p:cNvPr>
          <p:cNvGrpSpPr/>
          <p:nvPr/>
        </p:nvGrpSpPr>
        <p:grpSpPr>
          <a:xfrm>
            <a:off x="1021347" y="2117315"/>
            <a:ext cx="3808667" cy="2597937"/>
            <a:chOff x="1021347" y="2117315"/>
            <a:chExt cx="3808667" cy="2597937"/>
          </a:xfrm>
        </p:grpSpPr>
        <p:pic>
          <p:nvPicPr>
            <p:cNvPr id="3" name="Graphic 2">
              <a:extLst>
                <a:ext uri="{FF2B5EF4-FFF2-40B4-BE49-F238E27FC236}">
                  <a16:creationId xmlns:a16="http://schemas.microsoft.com/office/drawing/2014/main" id="{BCF83748-72E9-4152-A3F6-5CA5931A2410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2349924" y="2117315"/>
              <a:ext cx="1151515" cy="1309091"/>
            </a:xfrm>
            <a:prstGeom prst="rect">
              <a:avLst/>
            </a:prstGeom>
          </p:spPr>
        </p:pic>
        <p:sp>
          <p:nvSpPr>
            <p:cNvPr id="6" name="Tekstvak 5">
              <a:extLst>
                <a:ext uri="{FF2B5EF4-FFF2-40B4-BE49-F238E27FC236}">
                  <a16:creationId xmlns:a16="http://schemas.microsoft.com/office/drawing/2014/main" id="{A31E3397-A94C-498C-8971-01CEA89EC711}"/>
                </a:ext>
              </a:extLst>
            </p:cNvPr>
            <p:cNvSpPr txBox="1"/>
            <p:nvPr/>
          </p:nvSpPr>
          <p:spPr>
            <a:xfrm>
              <a:off x="1597524" y="3675426"/>
              <a:ext cx="2656314" cy="461665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nl-NL" sz="2400" dirty="0">
                  <a:solidFill>
                    <a:srgbClr val="E3051C"/>
                  </a:solidFill>
                  <a:latin typeface="Source Sans Pro" panose="020B0503030403020204" pitchFamily="34" charset="0"/>
                  <a:ea typeface="Source Sans Pro" panose="020B0503030403020204" pitchFamily="34" charset="0"/>
                </a:rPr>
                <a:t>Adviseren</a:t>
              </a:r>
              <a:endParaRPr lang="nl-NL" sz="2400" dirty="0">
                <a:latin typeface="Source Sans Pro" panose="020B0503030403020204" pitchFamily="34" charset="0"/>
                <a:ea typeface="Source Sans Pro" panose="020B0503030403020204" pitchFamily="34" charset="0"/>
              </a:endParaRPr>
            </a:p>
          </p:txBody>
        </p:sp>
        <p:sp>
          <p:nvSpPr>
            <p:cNvPr id="7" name="Tekstvak 6">
              <a:extLst>
                <a:ext uri="{FF2B5EF4-FFF2-40B4-BE49-F238E27FC236}">
                  <a16:creationId xmlns:a16="http://schemas.microsoft.com/office/drawing/2014/main" id="{579BE482-6A82-43EF-B3F5-C8C93DE8D8E1}"/>
                </a:ext>
              </a:extLst>
            </p:cNvPr>
            <p:cNvSpPr txBox="1"/>
            <p:nvPr/>
          </p:nvSpPr>
          <p:spPr>
            <a:xfrm>
              <a:off x="1021347" y="4345920"/>
              <a:ext cx="3808667" cy="369332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endParaRPr lang="nl-NL" sz="1800" dirty="0">
                <a:effectLst/>
                <a:latin typeface="Arial" panose="020B0604020202020204" pitchFamily="34" charset="0"/>
              </a:endParaRPr>
            </a:p>
          </p:txBody>
        </p:sp>
      </p:grpSp>
      <p:pic>
        <p:nvPicPr>
          <p:cNvPr id="8" name="Graphic 7">
            <a:extLst>
              <a:ext uri="{FF2B5EF4-FFF2-40B4-BE49-F238E27FC236}">
                <a16:creationId xmlns:a16="http://schemas.microsoft.com/office/drawing/2014/main" id="{F088BCEF-EC76-40D5-A4CA-4A2AB68C3BC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5107783" y="2676607"/>
            <a:ext cx="988215" cy="1504784"/>
          </a:xfrm>
          <a:prstGeom prst="rect">
            <a:avLst/>
          </a:prstGeom>
        </p:spPr>
      </p:pic>
      <p:pic>
        <p:nvPicPr>
          <p:cNvPr id="9" name="Graphic 8">
            <a:extLst>
              <a:ext uri="{FF2B5EF4-FFF2-40B4-BE49-F238E27FC236}">
                <a16:creationId xmlns:a16="http://schemas.microsoft.com/office/drawing/2014/main" id="{08D05A82-0639-4D23-9F50-7168C4646EF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6096000" y="2676608"/>
            <a:ext cx="988215" cy="1504784"/>
          </a:xfrm>
          <a:prstGeom prst="rect">
            <a:avLst/>
          </a:prstGeom>
        </p:spPr>
      </p:pic>
      <p:grpSp>
        <p:nvGrpSpPr>
          <p:cNvPr id="27" name="Groep 26">
            <a:extLst>
              <a:ext uri="{FF2B5EF4-FFF2-40B4-BE49-F238E27FC236}">
                <a16:creationId xmlns:a16="http://schemas.microsoft.com/office/drawing/2014/main" id="{3F9CD35D-293D-4DB2-86FD-AF86386E41DD}"/>
              </a:ext>
            </a:extLst>
          </p:cNvPr>
          <p:cNvGrpSpPr/>
          <p:nvPr/>
        </p:nvGrpSpPr>
        <p:grpSpPr>
          <a:xfrm>
            <a:off x="7326794" y="2118600"/>
            <a:ext cx="3808667" cy="2596652"/>
            <a:chOff x="7326794" y="2118600"/>
            <a:chExt cx="3808667" cy="2596652"/>
          </a:xfrm>
        </p:grpSpPr>
        <p:pic>
          <p:nvPicPr>
            <p:cNvPr id="10" name="Graphic 9">
              <a:extLst>
                <a:ext uri="{FF2B5EF4-FFF2-40B4-BE49-F238E27FC236}">
                  <a16:creationId xmlns:a16="http://schemas.microsoft.com/office/drawing/2014/main" id="{7B7F4746-E9A8-49C2-B4B5-7EB7BD7CA110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p:blipFill>
          <p:spPr>
            <a:xfrm>
              <a:off x="8690563" y="2118600"/>
              <a:ext cx="1152667" cy="1310400"/>
            </a:xfrm>
            <a:prstGeom prst="rect">
              <a:avLst/>
            </a:prstGeom>
          </p:spPr>
        </p:pic>
        <p:sp>
          <p:nvSpPr>
            <p:cNvPr id="11" name="Tekstvak 10">
              <a:extLst>
                <a:ext uri="{FF2B5EF4-FFF2-40B4-BE49-F238E27FC236}">
                  <a16:creationId xmlns:a16="http://schemas.microsoft.com/office/drawing/2014/main" id="{A69182E9-F732-41E7-8E4A-6C4879D571C0}"/>
                </a:ext>
              </a:extLst>
            </p:cNvPr>
            <p:cNvSpPr txBox="1"/>
            <p:nvPr/>
          </p:nvSpPr>
          <p:spPr>
            <a:xfrm>
              <a:off x="7702342" y="3675859"/>
              <a:ext cx="3128354" cy="461665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nl-NL" sz="2400" dirty="0">
                  <a:solidFill>
                    <a:srgbClr val="E3051C"/>
                  </a:solidFill>
                  <a:latin typeface="Source Sans Pro" panose="020B0503030403020204" pitchFamily="34" charset="0"/>
                  <a:ea typeface="Source Sans Pro" panose="020B0503030403020204" pitchFamily="34" charset="0"/>
                </a:rPr>
                <a:t>Matchen </a:t>
              </a:r>
              <a:endParaRPr lang="nl-NL" sz="2400" dirty="0">
                <a:latin typeface="Source Sans Pro" panose="020B0503030403020204" pitchFamily="34" charset="0"/>
                <a:ea typeface="Source Sans Pro" panose="020B0503030403020204" pitchFamily="34" charset="0"/>
              </a:endParaRPr>
            </a:p>
          </p:txBody>
        </p:sp>
        <p:sp>
          <p:nvSpPr>
            <p:cNvPr id="15" name="Tekstvak 14">
              <a:extLst>
                <a:ext uri="{FF2B5EF4-FFF2-40B4-BE49-F238E27FC236}">
                  <a16:creationId xmlns:a16="http://schemas.microsoft.com/office/drawing/2014/main" id="{0EFC9071-EE0B-4470-868F-B222E684AB1B}"/>
                </a:ext>
              </a:extLst>
            </p:cNvPr>
            <p:cNvSpPr txBox="1"/>
            <p:nvPr/>
          </p:nvSpPr>
          <p:spPr>
            <a:xfrm>
              <a:off x="7326794" y="4345920"/>
              <a:ext cx="3808667" cy="369332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endParaRPr lang="nl-NL" sz="1800" dirty="0">
                <a:effectLst/>
                <a:latin typeface="Arial" panose="020B0604020202020204" pitchFamily="34" charset="0"/>
              </a:endParaRPr>
            </a:p>
          </p:txBody>
        </p:sp>
      </p:grpSp>
      <p:pic>
        <p:nvPicPr>
          <p:cNvPr id="23" name="Graphic 22">
            <a:extLst>
              <a:ext uri="{FF2B5EF4-FFF2-40B4-BE49-F238E27FC236}">
                <a16:creationId xmlns:a16="http://schemas.microsoft.com/office/drawing/2014/main" id="{97110BF3-A815-463C-9C31-2EE257EDC4A1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10830696" y="5073169"/>
            <a:ext cx="1008965" cy="1008965"/>
          </a:xfrm>
          <a:prstGeom prst="rect">
            <a:avLst/>
          </a:prstGeom>
        </p:spPr>
      </p:pic>
      <p:pic>
        <p:nvPicPr>
          <p:cNvPr id="25" name="Graphic 24">
            <a:extLst>
              <a:ext uri="{FF2B5EF4-FFF2-40B4-BE49-F238E27FC236}">
                <a16:creationId xmlns:a16="http://schemas.microsoft.com/office/drawing/2014/main" id="{D8A3AD96-E952-4C37-ADC9-B4B86F165CBF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352338" y="6456212"/>
            <a:ext cx="1556782" cy="2066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81048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25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25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Graphic 20">
            <a:extLst>
              <a:ext uri="{FF2B5EF4-FFF2-40B4-BE49-F238E27FC236}">
                <a16:creationId xmlns:a16="http://schemas.microsoft.com/office/drawing/2014/main" id="{2BFAF884-BC83-48C8-8485-27E57DFB9C0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t="-42136" b="86073"/>
          <a:stretch/>
        </p:blipFill>
        <p:spPr>
          <a:xfrm>
            <a:off x="-1" y="531340"/>
            <a:ext cx="12192001" cy="6326660"/>
          </a:xfrm>
          <a:prstGeom prst="rect">
            <a:avLst/>
          </a:prstGeom>
        </p:spPr>
      </p:pic>
      <p:pic>
        <p:nvPicPr>
          <p:cNvPr id="23" name="Graphic 22">
            <a:extLst>
              <a:ext uri="{FF2B5EF4-FFF2-40B4-BE49-F238E27FC236}">
                <a16:creationId xmlns:a16="http://schemas.microsoft.com/office/drawing/2014/main" id="{97110BF3-A815-463C-9C31-2EE257EDC4A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0830696" y="5073169"/>
            <a:ext cx="1008965" cy="1008965"/>
          </a:xfrm>
          <a:prstGeom prst="rect">
            <a:avLst/>
          </a:prstGeom>
        </p:spPr>
      </p:pic>
      <p:pic>
        <p:nvPicPr>
          <p:cNvPr id="25" name="Graphic 24">
            <a:extLst>
              <a:ext uri="{FF2B5EF4-FFF2-40B4-BE49-F238E27FC236}">
                <a16:creationId xmlns:a16="http://schemas.microsoft.com/office/drawing/2014/main" id="{D8A3AD96-E952-4C37-ADC9-B4B86F165CB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352338" y="6456212"/>
            <a:ext cx="1556782" cy="206691"/>
          </a:xfrm>
          <a:prstGeom prst="rect">
            <a:avLst/>
          </a:prstGeom>
        </p:spPr>
      </p:pic>
      <p:grpSp>
        <p:nvGrpSpPr>
          <p:cNvPr id="4" name="Groep 3">
            <a:extLst>
              <a:ext uri="{FF2B5EF4-FFF2-40B4-BE49-F238E27FC236}">
                <a16:creationId xmlns:a16="http://schemas.microsoft.com/office/drawing/2014/main" id="{27112F4E-13D8-48A5-A251-899BCC8C4177}"/>
              </a:ext>
            </a:extLst>
          </p:cNvPr>
          <p:cNvGrpSpPr/>
          <p:nvPr/>
        </p:nvGrpSpPr>
        <p:grpSpPr>
          <a:xfrm>
            <a:off x="1066289" y="401640"/>
            <a:ext cx="3808667" cy="4724191"/>
            <a:chOff x="1066289" y="401640"/>
            <a:chExt cx="3808667" cy="4724191"/>
          </a:xfrm>
        </p:grpSpPr>
        <p:grpSp>
          <p:nvGrpSpPr>
            <p:cNvPr id="26" name="Groep 25">
              <a:extLst>
                <a:ext uri="{FF2B5EF4-FFF2-40B4-BE49-F238E27FC236}">
                  <a16:creationId xmlns:a16="http://schemas.microsoft.com/office/drawing/2014/main" id="{429D5840-DEF6-42CB-93FD-D3FB983FE6B9}"/>
                </a:ext>
              </a:extLst>
            </p:cNvPr>
            <p:cNvGrpSpPr/>
            <p:nvPr/>
          </p:nvGrpSpPr>
          <p:grpSpPr>
            <a:xfrm>
              <a:off x="1066289" y="401640"/>
              <a:ext cx="3808667" cy="4128946"/>
              <a:chOff x="1021347" y="586306"/>
              <a:chExt cx="3808667" cy="4128946"/>
            </a:xfrm>
          </p:grpSpPr>
          <p:pic>
            <p:nvPicPr>
              <p:cNvPr id="3" name="Graphic 2">
                <a:extLst>
                  <a:ext uri="{FF2B5EF4-FFF2-40B4-BE49-F238E27FC236}">
                    <a16:creationId xmlns:a16="http://schemas.microsoft.com/office/drawing/2014/main" id="{BCF83748-72E9-4152-A3F6-5CA5931A241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>
                <a:extLst>
                  <a:ext uri="{96DAC541-7B7A-43D3-8B79-37D633B846F1}">
                    <asvg:svgBlip xmlns:asvg="http://schemas.microsoft.com/office/drawing/2016/SVG/main" r:embed="rId9"/>
                  </a:ext>
                </a:extLst>
              </a:blip>
              <a:stretch>
                <a:fillRect/>
              </a:stretch>
            </p:blipFill>
            <p:spPr>
              <a:xfrm>
                <a:off x="2467962" y="1559742"/>
                <a:ext cx="515794" cy="586376"/>
              </a:xfrm>
              <a:prstGeom prst="rect">
                <a:avLst/>
              </a:prstGeom>
            </p:spPr>
          </p:pic>
          <p:sp>
            <p:nvSpPr>
              <p:cNvPr id="6" name="Tekstvak 5">
                <a:extLst>
                  <a:ext uri="{FF2B5EF4-FFF2-40B4-BE49-F238E27FC236}">
                    <a16:creationId xmlns:a16="http://schemas.microsoft.com/office/drawing/2014/main" id="{A31E3397-A94C-498C-8971-01CEA89EC711}"/>
                  </a:ext>
                </a:extLst>
              </p:cNvPr>
              <p:cNvSpPr txBox="1"/>
              <p:nvPr/>
            </p:nvSpPr>
            <p:spPr>
              <a:xfrm>
                <a:off x="1180209" y="586306"/>
                <a:ext cx="3490942" cy="1015663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/>
              <a:p>
                <a:pPr algn="ctr"/>
                <a:r>
                  <a:rPr lang="nl-NL" sz="6000" dirty="0">
                    <a:solidFill>
                      <a:srgbClr val="E3051C"/>
                    </a:solidFill>
                    <a:latin typeface="Source Sans Pro" panose="020B0503030403020204" pitchFamily="34" charset="0"/>
                    <a:ea typeface="Source Sans Pro" panose="020B0503030403020204" pitchFamily="34" charset="0"/>
                  </a:rPr>
                  <a:t>Adviseren</a:t>
                </a:r>
                <a:endParaRPr lang="nl-NL" sz="6000" dirty="0">
                  <a:latin typeface="Source Sans Pro" panose="020B0503030403020204" pitchFamily="34" charset="0"/>
                  <a:ea typeface="Source Sans Pro" panose="020B0503030403020204" pitchFamily="34" charset="0"/>
                </a:endParaRPr>
              </a:p>
            </p:txBody>
          </p:sp>
          <p:sp>
            <p:nvSpPr>
              <p:cNvPr id="7" name="Tekstvak 6">
                <a:extLst>
                  <a:ext uri="{FF2B5EF4-FFF2-40B4-BE49-F238E27FC236}">
                    <a16:creationId xmlns:a16="http://schemas.microsoft.com/office/drawing/2014/main" id="{579BE482-6A82-43EF-B3F5-C8C93DE8D8E1}"/>
                  </a:ext>
                </a:extLst>
              </p:cNvPr>
              <p:cNvSpPr txBox="1"/>
              <p:nvPr/>
            </p:nvSpPr>
            <p:spPr>
              <a:xfrm>
                <a:off x="1021347" y="4345920"/>
                <a:ext cx="3808667" cy="369332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/>
              <a:p>
                <a:pPr algn="ctr"/>
                <a:endParaRPr lang="nl-NL" sz="1800" dirty="0">
                  <a:effectLst/>
                  <a:latin typeface="Arial" panose="020B0604020202020204" pitchFamily="34" charset="0"/>
                </a:endParaRPr>
              </a:p>
            </p:txBody>
          </p:sp>
        </p:grpSp>
        <p:sp>
          <p:nvSpPr>
            <p:cNvPr id="2" name="Tekstvak 1"/>
            <p:cNvSpPr txBox="1"/>
            <p:nvPr/>
          </p:nvSpPr>
          <p:spPr>
            <a:xfrm>
              <a:off x="1066289" y="2263509"/>
              <a:ext cx="3793067" cy="286232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nl-NL" b="1" dirty="0">
                  <a:latin typeface="Source Sans Pro" panose="020B0503030403020204" pitchFamily="34" charset="0"/>
                  <a:ea typeface="Source Sans Pro" panose="020B0503030403020204" pitchFamily="34" charset="0"/>
                </a:rPr>
                <a:t>WSP adviseert en ondersteunt bij uw personeelsvraag</a:t>
              </a:r>
            </a:p>
            <a:p>
              <a:pPr algn="ctr"/>
              <a:endParaRPr lang="nl-NL" dirty="0">
                <a:latin typeface="Source Sans Pro" panose="020B0503030403020204" pitchFamily="34" charset="0"/>
                <a:ea typeface="Source Sans Pro" panose="020B0503030403020204" pitchFamily="34" charset="0"/>
              </a:endParaRPr>
            </a:p>
            <a:p>
              <a:r>
                <a:rPr lang="nl-NL" dirty="0">
                  <a:solidFill>
                    <a:srgbClr val="E3051C"/>
                  </a:solidFill>
                  <a:latin typeface="Source Sans Pro" panose="020B0503030403020204" pitchFamily="34" charset="0"/>
                  <a:ea typeface="Source Sans Pro" panose="020B0503030403020204" pitchFamily="34" charset="0"/>
                </a:rPr>
                <a:t>•</a:t>
              </a:r>
              <a:r>
                <a:rPr lang="nl-NL" dirty="0">
                  <a:solidFill>
                    <a:srgbClr val="000000"/>
                  </a:solidFill>
                  <a:latin typeface="Source Sans Pro" panose="020B0503030403020204" pitchFamily="34" charset="0"/>
                  <a:ea typeface="Source Sans Pro" panose="020B0503030403020204" pitchFamily="34" charset="0"/>
                </a:rPr>
                <a:t> </a:t>
              </a:r>
              <a:r>
                <a:rPr lang="nl-NL" dirty="0">
                  <a:latin typeface="Source Sans Pro" panose="020B0503030403020204" pitchFamily="34" charset="0"/>
                  <a:ea typeface="Source Sans Pro" panose="020B0503030403020204" pitchFamily="34" charset="0"/>
                </a:rPr>
                <a:t>Over sociaal en inclusief   ondernemen</a:t>
              </a:r>
            </a:p>
            <a:p>
              <a:r>
                <a:rPr lang="nl-NL" dirty="0">
                  <a:solidFill>
                    <a:srgbClr val="E3051C"/>
                  </a:solidFill>
                  <a:latin typeface="Source Sans Pro" panose="020B0503030403020204" pitchFamily="34" charset="0"/>
                  <a:ea typeface="Source Sans Pro" panose="020B0503030403020204" pitchFamily="34" charset="0"/>
                </a:rPr>
                <a:t>•</a:t>
              </a:r>
              <a:r>
                <a:rPr lang="nl-NL" dirty="0">
                  <a:solidFill>
                    <a:srgbClr val="000000"/>
                  </a:solidFill>
                  <a:latin typeface="Source Sans Pro" panose="020B0503030403020204" pitchFamily="34" charset="0"/>
                  <a:ea typeface="Source Sans Pro" panose="020B0503030403020204" pitchFamily="34" charset="0"/>
                </a:rPr>
                <a:t> </a:t>
              </a:r>
              <a:r>
                <a:rPr lang="nl-NL" dirty="0">
                  <a:latin typeface="Source Sans Pro" panose="020B0503030403020204" pitchFamily="34" charset="0"/>
                  <a:ea typeface="Source Sans Pro" panose="020B0503030403020204" pitchFamily="34" charset="0"/>
                </a:rPr>
                <a:t>Over de juiste mensen voor elke vacature</a:t>
              </a:r>
            </a:p>
            <a:p>
              <a:r>
                <a:rPr lang="nl-NL" dirty="0">
                  <a:solidFill>
                    <a:srgbClr val="E3051C"/>
                  </a:solidFill>
                  <a:latin typeface="Source Sans Pro" panose="020B0503030403020204" pitchFamily="34" charset="0"/>
                  <a:ea typeface="Source Sans Pro" panose="020B0503030403020204" pitchFamily="34" charset="0"/>
                </a:rPr>
                <a:t>•</a:t>
              </a:r>
              <a:r>
                <a:rPr lang="nl-NL" dirty="0">
                  <a:solidFill>
                    <a:srgbClr val="000000"/>
                  </a:solidFill>
                  <a:latin typeface="Source Sans Pro" panose="020B0503030403020204" pitchFamily="34" charset="0"/>
                  <a:ea typeface="Source Sans Pro" panose="020B0503030403020204" pitchFamily="34" charset="0"/>
                </a:rPr>
                <a:t> B</a:t>
              </a:r>
              <a:r>
                <a:rPr lang="nl-NL" dirty="0">
                  <a:latin typeface="Source Sans Pro" panose="020B0503030403020204" pitchFamily="34" charset="0"/>
                  <a:ea typeface="Source Sans Pro" panose="020B0503030403020204" pitchFamily="34" charset="0"/>
                </a:rPr>
                <a:t>ij aanvragen subsidies, regelingen en/of proefplaatsingen</a:t>
              </a:r>
            </a:p>
            <a:p>
              <a:endParaRPr lang="nl-NL" dirty="0">
                <a:latin typeface="Source Sans Pro" panose="020B0503030403020204" pitchFamily="34" charset="0"/>
                <a:ea typeface="Source Sans Pro" panose="020B0503030403020204" pitchFamily="34" charset="0"/>
              </a:endParaRPr>
            </a:p>
          </p:txBody>
        </p:sp>
      </p:grpSp>
      <p:grpSp>
        <p:nvGrpSpPr>
          <p:cNvPr id="8" name="Groep 7">
            <a:extLst>
              <a:ext uri="{FF2B5EF4-FFF2-40B4-BE49-F238E27FC236}">
                <a16:creationId xmlns:a16="http://schemas.microsoft.com/office/drawing/2014/main" id="{3D4CA59F-EF7A-456C-B257-EF26C4558F6A}"/>
              </a:ext>
            </a:extLst>
          </p:cNvPr>
          <p:cNvGrpSpPr/>
          <p:nvPr/>
        </p:nvGrpSpPr>
        <p:grpSpPr>
          <a:xfrm>
            <a:off x="6512431" y="400704"/>
            <a:ext cx="4865145" cy="5279125"/>
            <a:chOff x="6512431" y="400704"/>
            <a:chExt cx="4865145" cy="5279125"/>
          </a:xfrm>
        </p:grpSpPr>
        <p:grpSp>
          <p:nvGrpSpPr>
            <p:cNvPr id="27" name="Groep 26">
              <a:extLst>
                <a:ext uri="{FF2B5EF4-FFF2-40B4-BE49-F238E27FC236}">
                  <a16:creationId xmlns:a16="http://schemas.microsoft.com/office/drawing/2014/main" id="{3F9CD35D-293D-4DB2-86FD-AF86386E41DD}"/>
                </a:ext>
              </a:extLst>
            </p:cNvPr>
            <p:cNvGrpSpPr/>
            <p:nvPr/>
          </p:nvGrpSpPr>
          <p:grpSpPr>
            <a:xfrm>
              <a:off x="7380826" y="400704"/>
              <a:ext cx="3128354" cy="1554934"/>
              <a:chOff x="7242790" y="401640"/>
              <a:chExt cx="3128354" cy="1554934"/>
            </a:xfrm>
          </p:grpSpPr>
          <p:pic>
            <p:nvPicPr>
              <p:cNvPr id="10" name="Graphic 9">
                <a:extLst>
                  <a:ext uri="{FF2B5EF4-FFF2-40B4-BE49-F238E27FC236}">
                    <a16:creationId xmlns:a16="http://schemas.microsoft.com/office/drawing/2014/main" id="{7B7F4746-E9A8-49C2-B4B5-7EB7BD7CA11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>
                <a:extLst>
                  <a:ext uri="{96DAC541-7B7A-43D3-8B79-37D633B846F1}">
                    <asvg:svgBlip xmlns:asvg="http://schemas.microsoft.com/office/drawing/2016/SVG/main" r:embed="rId11"/>
                  </a:ext>
                </a:extLst>
              </a:blip>
              <a:stretch>
                <a:fillRect/>
              </a:stretch>
            </p:blipFill>
            <p:spPr>
              <a:xfrm>
                <a:off x="8537367" y="1370198"/>
                <a:ext cx="515794" cy="586376"/>
              </a:xfrm>
              <a:prstGeom prst="rect">
                <a:avLst/>
              </a:prstGeom>
            </p:spPr>
          </p:pic>
          <p:sp>
            <p:nvSpPr>
              <p:cNvPr id="11" name="Tekstvak 10">
                <a:extLst>
                  <a:ext uri="{FF2B5EF4-FFF2-40B4-BE49-F238E27FC236}">
                    <a16:creationId xmlns:a16="http://schemas.microsoft.com/office/drawing/2014/main" id="{A69182E9-F732-41E7-8E4A-6C4879D571C0}"/>
                  </a:ext>
                </a:extLst>
              </p:cNvPr>
              <p:cNvSpPr txBox="1"/>
              <p:nvPr/>
            </p:nvSpPr>
            <p:spPr>
              <a:xfrm>
                <a:off x="7242790" y="401640"/>
                <a:ext cx="3128354" cy="1015663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/>
              <a:p>
                <a:pPr algn="ctr"/>
                <a:r>
                  <a:rPr lang="nl-NL" sz="6000" dirty="0">
                    <a:solidFill>
                      <a:srgbClr val="E3051C"/>
                    </a:solidFill>
                    <a:latin typeface="Source Sans Pro" panose="020B0503030403020204" pitchFamily="34" charset="0"/>
                    <a:ea typeface="Source Sans Pro" panose="020B0503030403020204" pitchFamily="34" charset="0"/>
                  </a:rPr>
                  <a:t>Matchen </a:t>
                </a:r>
                <a:endParaRPr lang="nl-NL" sz="6000" dirty="0">
                  <a:latin typeface="Source Sans Pro" panose="020B0503030403020204" pitchFamily="34" charset="0"/>
                  <a:ea typeface="Source Sans Pro" panose="020B0503030403020204" pitchFamily="34" charset="0"/>
                </a:endParaRPr>
              </a:p>
            </p:txBody>
          </p:sp>
        </p:grpSp>
        <p:sp>
          <p:nvSpPr>
            <p:cNvPr id="18" name="Tekstvak 17"/>
            <p:cNvSpPr txBox="1"/>
            <p:nvPr/>
          </p:nvSpPr>
          <p:spPr>
            <a:xfrm>
              <a:off x="6512431" y="2263509"/>
              <a:ext cx="4865145" cy="34163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nl-NL" b="1" dirty="0">
                  <a:latin typeface="Source Sans Pro" panose="020B0503030403020204" pitchFamily="34" charset="0"/>
                  <a:ea typeface="Source Sans Pro" panose="020B0503030403020204" pitchFamily="34" charset="0"/>
                </a:rPr>
                <a:t>WSP gaat voor u op zoek naar de juiste kandidaat passend bij de vacature of takenpakket</a:t>
              </a:r>
            </a:p>
            <a:p>
              <a:pPr algn="ctr"/>
              <a:endParaRPr lang="nl-NL" dirty="0">
                <a:latin typeface="Source Sans Pro" panose="020B0503030403020204" pitchFamily="34" charset="0"/>
                <a:ea typeface="Source Sans Pro" panose="020B0503030403020204" pitchFamily="34" charset="0"/>
              </a:endParaRPr>
            </a:p>
            <a:p>
              <a:r>
                <a:rPr lang="nl-NL" dirty="0">
                  <a:solidFill>
                    <a:srgbClr val="E3051C"/>
                  </a:solidFill>
                  <a:latin typeface="Source Sans Pro" panose="020B0503030403020204" pitchFamily="34" charset="0"/>
                  <a:ea typeface="Source Sans Pro" panose="020B0503030403020204" pitchFamily="34" charset="0"/>
                </a:rPr>
                <a:t>•</a:t>
              </a:r>
              <a:r>
                <a:rPr lang="nl-NL" dirty="0">
                  <a:solidFill>
                    <a:srgbClr val="000000"/>
                  </a:solidFill>
                  <a:latin typeface="Source Sans Pro" panose="020B0503030403020204" pitchFamily="34" charset="0"/>
                  <a:ea typeface="Source Sans Pro" panose="020B0503030403020204" pitchFamily="34" charset="0"/>
                </a:rPr>
                <a:t> </a:t>
              </a:r>
              <a:r>
                <a:rPr lang="nl-NL" dirty="0">
                  <a:latin typeface="Source Sans Pro" panose="020B0503030403020204" pitchFamily="34" charset="0"/>
                  <a:ea typeface="Source Sans Pro" panose="020B0503030403020204" pitchFamily="34" charset="0"/>
                </a:rPr>
                <a:t>Groot en divers bestand van werkzoekenden</a:t>
              </a:r>
            </a:p>
            <a:p>
              <a:r>
                <a:rPr lang="nl-NL" dirty="0">
                  <a:solidFill>
                    <a:srgbClr val="E3051C"/>
                  </a:solidFill>
                  <a:latin typeface="Source Sans Pro" panose="020B0503030403020204" pitchFamily="34" charset="0"/>
                  <a:ea typeface="Source Sans Pro" panose="020B0503030403020204" pitchFamily="34" charset="0"/>
                </a:rPr>
                <a:t>•</a:t>
              </a:r>
              <a:r>
                <a:rPr lang="nl-NL" dirty="0">
                  <a:solidFill>
                    <a:srgbClr val="000000"/>
                  </a:solidFill>
                  <a:latin typeface="Source Sans Pro" panose="020B0503030403020204" pitchFamily="34" charset="0"/>
                  <a:ea typeface="Source Sans Pro" panose="020B0503030403020204" pitchFamily="34" charset="0"/>
                </a:rPr>
                <a:t> </a:t>
              </a:r>
              <a:r>
                <a:rPr lang="nl-NL" dirty="0">
                  <a:latin typeface="Source Sans Pro" panose="020B0503030403020204" pitchFamily="34" charset="0"/>
                  <a:ea typeface="Source Sans Pro" panose="020B0503030403020204" pitchFamily="34" charset="0"/>
                </a:rPr>
                <a:t>Persoonlijk gesprek met werkzoekenden door adviseur</a:t>
              </a:r>
            </a:p>
            <a:p>
              <a:r>
                <a:rPr lang="nl-NL" dirty="0">
                  <a:solidFill>
                    <a:srgbClr val="E3051C"/>
                  </a:solidFill>
                  <a:latin typeface="Source Sans Pro" panose="020B0503030403020204" pitchFamily="34" charset="0"/>
                  <a:ea typeface="Source Sans Pro" panose="020B0503030403020204" pitchFamily="34" charset="0"/>
                </a:rPr>
                <a:t>•</a:t>
              </a:r>
              <a:r>
                <a:rPr lang="nl-NL" dirty="0">
                  <a:solidFill>
                    <a:srgbClr val="000000"/>
                  </a:solidFill>
                  <a:latin typeface="Source Sans Pro" panose="020B0503030403020204" pitchFamily="34" charset="0"/>
                  <a:ea typeface="Source Sans Pro" panose="020B0503030403020204" pitchFamily="34" charset="0"/>
                </a:rPr>
                <a:t> </a:t>
              </a:r>
              <a:r>
                <a:rPr lang="nl-NL" dirty="0">
                  <a:latin typeface="Source Sans Pro" panose="020B0503030403020204" pitchFamily="34" charset="0"/>
                  <a:ea typeface="Source Sans Pro" panose="020B0503030403020204" pitchFamily="34" charset="0"/>
                </a:rPr>
                <a:t>Selectie op geschikte en gemotiveerde  werkzoekenden</a:t>
              </a:r>
            </a:p>
            <a:p>
              <a:r>
                <a:rPr lang="nl-NL" dirty="0">
                  <a:solidFill>
                    <a:srgbClr val="E3051C"/>
                  </a:solidFill>
                  <a:latin typeface="Source Sans Pro" panose="020B0503030403020204" pitchFamily="34" charset="0"/>
                  <a:ea typeface="Source Sans Pro" panose="020B0503030403020204" pitchFamily="34" charset="0"/>
                </a:rPr>
                <a:t>•</a:t>
              </a:r>
              <a:r>
                <a:rPr lang="nl-NL" dirty="0">
                  <a:solidFill>
                    <a:srgbClr val="000000"/>
                  </a:solidFill>
                  <a:latin typeface="Source Sans Pro" panose="020B0503030403020204" pitchFamily="34" charset="0"/>
                  <a:ea typeface="Source Sans Pro" panose="020B0503030403020204" pitchFamily="34" charset="0"/>
                </a:rPr>
                <a:t> </a:t>
              </a:r>
              <a:r>
                <a:rPr lang="nl-NL" dirty="0">
                  <a:latin typeface="Source Sans Pro" panose="020B0503030403020204" pitchFamily="34" charset="0"/>
                  <a:ea typeface="Source Sans Pro" panose="020B0503030403020204" pitchFamily="34" charset="0"/>
                </a:rPr>
                <a:t>Met kleine of grote afstand </a:t>
              </a:r>
            </a:p>
            <a:p>
              <a:r>
                <a:rPr lang="nl-NL" dirty="0">
                  <a:latin typeface="Source Sans Pro" panose="020B0503030403020204" pitchFamily="34" charset="0"/>
                  <a:ea typeface="Source Sans Pro" panose="020B0503030403020204" pitchFamily="34" charset="0"/>
                </a:rPr>
                <a:t>tot de arbeidsmarkt</a:t>
              </a:r>
            </a:p>
            <a:p>
              <a:endParaRPr lang="nl-NL" dirty="0"/>
            </a:p>
          </p:txBody>
        </p:sp>
      </p:grpSp>
      <p:pic>
        <p:nvPicPr>
          <p:cNvPr id="16" name="Graphic 8">
            <a:extLst>
              <a:ext uri="{FF2B5EF4-FFF2-40B4-BE49-F238E27FC236}">
                <a16:creationId xmlns:a16="http://schemas.microsoft.com/office/drawing/2014/main" id="{08D05A82-0639-4D23-9F50-7168C4646EFF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5468858" y="1331514"/>
            <a:ext cx="437780" cy="666620"/>
          </a:xfrm>
          <a:prstGeom prst="rect">
            <a:avLst/>
          </a:prstGeom>
        </p:spPr>
      </p:pic>
      <p:pic>
        <p:nvPicPr>
          <p:cNvPr id="19" name="Graphic 8">
            <a:extLst>
              <a:ext uri="{FF2B5EF4-FFF2-40B4-BE49-F238E27FC236}">
                <a16:creationId xmlns:a16="http://schemas.microsoft.com/office/drawing/2014/main" id="{08D05A82-0639-4D23-9F50-7168C4646EFF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5797462" y="1331514"/>
            <a:ext cx="437780" cy="6666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295419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250"/>
                            </p:stCondLst>
                            <p:childTnLst>
                              <p:par>
                                <p:cTn id="12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250"/>
                            </p:stCondLst>
                            <p:childTnLst>
                              <p:par>
                                <p:cTn id="15" presetID="1" presetClass="entr" presetSubtype="0" fill="hold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Graphic 20">
            <a:extLst>
              <a:ext uri="{FF2B5EF4-FFF2-40B4-BE49-F238E27FC236}">
                <a16:creationId xmlns:a16="http://schemas.microsoft.com/office/drawing/2014/main" id="{2BFAF884-BC83-48C8-8485-27E57DFB9C0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t="-42136" b="86073"/>
          <a:stretch/>
        </p:blipFill>
        <p:spPr>
          <a:xfrm>
            <a:off x="0" y="531340"/>
            <a:ext cx="12192001" cy="6326660"/>
          </a:xfrm>
          <a:prstGeom prst="rect">
            <a:avLst/>
          </a:prstGeom>
        </p:spPr>
      </p:pic>
      <p:sp>
        <p:nvSpPr>
          <p:cNvPr id="13" name="Tekstvak 12">
            <a:extLst>
              <a:ext uri="{FF2B5EF4-FFF2-40B4-BE49-F238E27FC236}">
                <a16:creationId xmlns:a16="http://schemas.microsoft.com/office/drawing/2014/main" id="{B39FFE58-231A-4B52-A9A5-25546222FEA6}"/>
              </a:ext>
            </a:extLst>
          </p:cNvPr>
          <p:cNvSpPr txBox="1"/>
          <p:nvPr/>
        </p:nvSpPr>
        <p:spPr>
          <a:xfrm>
            <a:off x="352336" y="423778"/>
            <a:ext cx="11487325" cy="1015663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nl-NL" sz="6000" dirty="0">
                <a:solidFill>
                  <a:srgbClr val="E3051C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2019 </a:t>
            </a:r>
            <a:r>
              <a:rPr lang="nl-NL" sz="6000" dirty="0">
                <a:latin typeface="Source Sans Pro" panose="020B0503030403020204" pitchFamily="34" charset="0"/>
                <a:ea typeface="Source Sans Pro" panose="020B0503030403020204" pitchFamily="34" charset="0"/>
              </a:rPr>
              <a:t>Terugblik </a:t>
            </a:r>
          </a:p>
        </p:txBody>
      </p:sp>
      <p:grpSp>
        <p:nvGrpSpPr>
          <p:cNvPr id="26" name="Groep 25">
            <a:extLst>
              <a:ext uri="{FF2B5EF4-FFF2-40B4-BE49-F238E27FC236}">
                <a16:creationId xmlns:a16="http://schemas.microsoft.com/office/drawing/2014/main" id="{429D5840-DEF6-42CB-93FD-D3FB983FE6B9}"/>
              </a:ext>
            </a:extLst>
          </p:cNvPr>
          <p:cNvGrpSpPr/>
          <p:nvPr/>
        </p:nvGrpSpPr>
        <p:grpSpPr>
          <a:xfrm>
            <a:off x="1021347" y="2117315"/>
            <a:ext cx="3808667" cy="2736437"/>
            <a:chOff x="1021347" y="2117315"/>
            <a:chExt cx="3808667" cy="2736437"/>
          </a:xfrm>
        </p:grpSpPr>
        <p:pic>
          <p:nvPicPr>
            <p:cNvPr id="3" name="Graphic 2">
              <a:extLst>
                <a:ext uri="{FF2B5EF4-FFF2-40B4-BE49-F238E27FC236}">
                  <a16:creationId xmlns:a16="http://schemas.microsoft.com/office/drawing/2014/main" id="{BCF83748-72E9-4152-A3F6-5CA5931A2410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2349924" y="2117315"/>
              <a:ext cx="1151515" cy="1309091"/>
            </a:xfrm>
            <a:prstGeom prst="rect">
              <a:avLst/>
            </a:prstGeom>
          </p:spPr>
        </p:pic>
        <p:sp>
          <p:nvSpPr>
            <p:cNvPr id="6" name="Tekstvak 5">
              <a:extLst>
                <a:ext uri="{FF2B5EF4-FFF2-40B4-BE49-F238E27FC236}">
                  <a16:creationId xmlns:a16="http://schemas.microsoft.com/office/drawing/2014/main" id="{A31E3397-A94C-498C-8971-01CEA89EC711}"/>
                </a:ext>
              </a:extLst>
            </p:cNvPr>
            <p:cNvSpPr txBox="1"/>
            <p:nvPr/>
          </p:nvSpPr>
          <p:spPr>
            <a:xfrm>
              <a:off x="1597524" y="3675426"/>
              <a:ext cx="2656314" cy="461665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nl-NL" sz="2400" dirty="0">
                  <a:solidFill>
                    <a:srgbClr val="E3051C"/>
                  </a:solidFill>
                  <a:latin typeface="Source Sans Pro" panose="020B0503030403020204" pitchFamily="34" charset="0"/>
                  <a:ea typeface="Source Sans Pro" panose="020B0503030403020204" pitchFamily="34" charset="0"/>
                </a:rPr>
                <a:t>&gt;200 Werkgevers</a:t>
              </a:r>
              <a:endParaRPr lang="nl-NL" sz="2400" dirty="0">
                <a:latin typeface="Source Sans Pro" panose="020B0503030403020204" pitchFamily="34" charset="0"/>
                <a:ea typeface="Source Sans Pro" panose="020B0503030403020204" pitchFamily="34" charset="0"/>
              </a:endParaRPr>
            </a:p>
          </p:txBody>
        </p:sp>
        <p:sp>
          <p:nvSpPr>
            <p:cNvPr id="7" name="Tekstvak 6">
              <a:extLst>
                <a:ext uri="{FF2B5EF4-FFF2-40B4-BE49-F238E27FC236}">
                  <a16:creationId xmlns:a16="http://schemas.microsoft.com/office/drawing/2014/main" id="{579BE482-6A82-43EF-B3F5-C8C93DE8D8E1}"/>
                </a:ext>
              </a:extLst>
            </p:cNvPr>
            <p:cNvSpPr txBox="1"/>
            <p:nvPr/>
          </p:nvSpPr>
          <p:spPr>
            <a:xfrm>
              <a:off x="1021347" y="4207421"/>
              <a:ext cx="3808667" cy="646331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nl-NL" sz="1800" dirty="0">
                  <a:effectLst/>
                  <a:latin typeface="Source Sans Pro" panose="020B0503030403020204" pitchFamily="34" charset="0"/>
                  <a:ea typeface="Source Sans Pro" panose="020B0503030403020204" pitchFamily="34" charset="0"/>
                </a:rPr>
                <a:t>Gaven een kans </a:t>
              </a:r>
            </a:p>
            <a:p>
              <a:pPr algn="ctr"/>
              <a:r>
                <a:rPr lang="nl-NL" sz="1800" dirty="0">
                  <a:effectLst/>
                  <a:latin typeface="Source Sans Pro" panose="020B0503030403020204" pitchFamily="34" charset="0"/>
                  <a:ea typeface="Source Sans Pro" panose="020B0503030403020204" pitchFamily="34" charset="0"/>
                </a:rPr>
                <a:t>aan onze talenten</a:t>
              </a:r>
            </a:p>
          </p:txBody>
        </p:sp>
      </p:grpSp>
      <p:pic>
        <p:nvPicPr>
          <p:cNvPr id="8" name="Graphic 7">
            <a:extLst>
              <a:ext uri="{FF2B5EF4-FFF2-40B4-BE49-F238E27FC236}">
                <a16:creationId xmlns:a16="http://schemas.microsoft.com/office/drawing/2014/main" id="{F088BCEF-EC76-40D5-A4CA-4A2AB68C3BC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5107783" y="2676607"/>
            <a:ext cx="988215" cy="1504784"/>
          </a:xfrm>
          <a:prstGeom prst="rect">
            <a:avLst/>
          </a:prstGeom>
        </p:spPr>
      </p:pic>
      <p:pic>
        <p:nvPicPr>
          <p:cNvPr id="9" name="Graphic 8">
            <a:extLst>
              <a:ext uri="{FF2B5EF4-FFF2-40B4-BE49-F238E27FC236}">
                <a16:creationId xmlns:a16="http://schemas.microsoft.com/office/drawing/2014/main" id="{08D05A82-0639-4D23-9F50-7168C4646EF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6096000" y="2676608"/>
            <a:ext cx="988215" cy="1504784"/>
          </a:xfrm>
          <a:prstGeom prst="rect">
            <a:avLst/>
          </a:prstGeom>
        </p:spPr>
      </p:pic>
      <p:grpSp>
        <p:nvGrpSpPr>
          <p:cNvPr id="27" name="Groep 26">
            <a:extLst>
              <a:ext uri="{FF2B5EF4-FFF2-40B4-BE49-F238E27FC236}">
                <a16:creationId xmlns:a16="http://schemas.microsoft.com/office/drawing/2014/main" id="{3F9CD35D-293D-4DB2-86FD-AF86386E41DD}"/>
              </a:ext>
            </a:extLst>
          </p:cNvPr>
          <p:cNvGrpSpPr/>
          <p:nvPr/>
        </p:nvGrpSpPr>
        <p:grpSpPr>
          <a:xfrm>
            <a:off x="7326794" y="2118600"/>
            <a:ext cx="3808667" cy="2735152"/>
            <a:chOff x="7326794" y="2118600"/>
            <a:chExt cx="3808667" cy="2735152"/>
          </a:xfrm>
        </p:grpSpPr>
        <p:pic>
          <p:nvPicPr>
            <p:cNvPr id="10" name="Graphic 9">
              <a:extLst>
                <a:ext uri="{FF2B5EF4-FFF2-40B4-BE49-F238E27FC236}">
                  <a16:creationId xmlns:a16="http://schemas.microsoft.com/office/drawing/2014/main" id="{7B7F4746-E9A8-49C2-B4B5-7EB7BD7CA110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p:blipFill>
          <p:spPr>
            <a:xfrm>
              <a:off x="8690563" y="2118600"/>
              <a:ext cx="1152667" cy="1310400"/>
            </a:xfrm>
            <a:prstGeom prst="rect">
              <a:avLst/>
            </a:prstGeom>
          </p:spPr>
        </p:pic>
        <p:sp>
          <p:nvSpPr>
            <p:cNvPr id="11" name="Tekstvak 10">
              <a:extLst>
                <a:ext uri="{FF2B5EF4-FFF2-40B4-BE49-F238E27FC236}">
                  <a16:creationId xmlns:a16="http://schemas.microsoft.com/office/drawing/2014/main" id="{A69182E9-F732-41E7-8E4A-6C4879D571C0}"/>
                </a:ext>
              </a:extLst>
            </p:cNvPr>
            <p:cNvSpPr txBox="1"/>
            <p:nvPr/>
          </p:nvSpPr>
          <p:spPr>
            <a:xfrm>
              <a:off x="7702342" y="3675859"/>
              <a:ext cx="3128354" cy="461665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nl-NL" sz="2400" dirty="0">
                  <a:solidFill>
                    <a:srgbClr val="E3051C"/>
                  </a:solidFill>
                  <a:latin typeface="Source Sans Pro" panose="020B0503030403020204" pitchFamily="34" charset="0"/>
                  <a:ea typeface="Source Sans Pro" panose="020B0503030403020204" pitchFamily="34" charset="0"/>
                </a:rPr>
                <a:t>&gt;800 werkzoekenden</a:t>
              </a:r>
              <a:endParaRPr lang="nl-NL" sz="2400" dirty="0">
                <a:latin typeface="Source Sans Pro" panose="020B0503030403020204" pitchFamily="34" charset="0"/>
                <a:ea typeface="Source Sans Pro" panose="020B0503030403020204" pitchFamily="34" charset="0"/>
              </a:endParaRPr>
            </a:p>
          </p:txBody>
        </p:sp>
        <p:sp>
          <p:nvSpPr>
            <p:cNvPr id="15" name="Tekstvak 14">
              <a:extLst>
                <a:ext uri="{FF2B5EF4-FFF2-40B4-BE49-F238E27FC236}">
                  <a16:creationId xmlns:a16="http://schemas.microsoft.com/office/drawing/2014/main" id="{0EFC9071-EE0B-4470-868F-B222E684AB1B}"/>
                </a:ext>
              </a:extLst>
            </p:cNvPr>
            <p:cNvSpPr txBox="1"/>
            <p:nvPr/>
          </p:nvSpPr>
          <p:spPr>
            <a:xfrm>
              <a:off x="7326794" y="4207421"/>
              <a:ext cx="3808667" cy="646331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nl-NL" sz="1800" dirty="0">
                  <a:effectLst/>
                  <a:latin typeface="Source Sans Pro" panose="020B0503030403020204" pitchFamily="34" charset="0"/>
                  <a:ea typeface="Source Sans Pro" panose="020B0503030403020204" pitchFamily="34" charset="0"/>
                </a:rPr>
                <a:t>Vonden een geschikte werkgever via ons WSP</a:t>
              </a:r>
            </a:p>
          </p:txBody>
        </p:sp>
      </p:grpSp>
      <p:pic>
        <p:nvPicPr>
          <p:cNvPr id="23" name="Graphic 22">
            <a:extLst>
              <a:ext uri="{FF2B5EF4-FFF2-40B4-BE49-F238E27FC236}">
                <a16:creationId xmlns:a16="http://schemas.microsoft.com/office/drawing/2014/main" id="{97110BF3-A815-463C-9C31-2EE257EDC4A1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10830696" y="5073169"/>
            <a:ext cx="1008965" cy="1008965"/>
          </a:xfrm>
          <a:prstGeom prst="rect">
            <a:avLst/>
          </a:prstGeom>
        </p:spPr>
      </p:pic>
      <p:pic>
        <p:nvPicPr>
          <p:cNvPr id="25" name="Graphic 24">
            <a:extLst>
              <a:ext uri="{FF2B5EF4-FFF2-40B4-BE49-F238E27FC236}">
                <a16:creationId xmlns:a16="http://schemas.microsoft.com/office/drawing/2014/main" id="{D8A3AD96-E952-4C37-ADC9-B4B86F165CBF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352338" y="6456212"/>
            <a:ext cx="1556782" cy="2066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155745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25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25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Graphic 8">
            <a:extLst>
              <a:ext uri="{FF2B5EF4-FFF2-40B4-BE49-F238E27FC236}">
                <a16:creationId xmlns:a16="http://schemas.microsoft.com/office/drawing/2014/main" id="{64566A51-4504-4A99-8660-C7AAB41D0CB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t="-42136" b="86073"/>
          <a:stretch/>
        </p:blipFill>
        <p:spPr>
          <a:xfrm>
            <a:off x="0" y="531340"/>
            <a:ext cx="12192001" cy="6326660"/>
          </a:xfrm>
          <a:prstGeom prst="rect">
            <a:avLst/>
          </a:prstGeom>
        </p:spPr>
      </p:pic>
      <p:pic>
        <p:nvPicPr>
          <p:cNvPr id="4" name="Afbeelding 3" descr="Afbeelding met persoon, staand, groep, poseren&#10;&#10;Automatisch gegenereerde beschrijving">
            <a:extLst>
              <a:ext uri="{FF2B5EF4-FFF2-40B4-BE49-F238E27FC236}">
                <a16:creationId xmlns:a16="http://schemas.microsoft.com/office/drawing/2014/main" id="{3949F01B-C6EB-4F97-AAAC-B84FDF8DE56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904688" y="640638"/>
            <a:ext cx="6072091" cy="4546470"/>
          </a:xfrm>
          <a:prstGeom prst="rect">
            <a:avLst/>
          </a:prstGeom>
        </p:spPr>
      </p:pic>
      <p:pic>
        <p:nvPicPr>
          <p:cNvPr id="11" name="Graphic 10">
            <a:extLst>
              <a:ext uri="{FF2B5EF4-FFF2-40B4-BE49-F238E27FC236}">
                <a16:creationId xmlns:a16="http://schemas.microsoft.com/office/drawing/2014/main" id="{9DA388A0-FE9F-4688-8F99-BB0FE232DD1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0830696" y="5073169"/>
            <a:ext cx="1008965" cy="1008965"/>
          </a:xfrm>
          <a:prstGeom prst="rect">
            <a:avLst/>
          </a:prstGeom>
        </p:spPr>
      </p:pic>
      <p:pic>
        <p:nvPicPr>
          <p:cNvPr id="19" name="Graphic 18">
            <a:extLst>
              <a:ext uri="{FF2B5EF4-FFF2-40B4-BE49-F238E27FC236}">
                <a16:creationId xmlns:a16="http://schemas.microsoft.com/office/drawing/2014/main" id="{BE954ECE-46A7-4D45-98BD-21174244DF12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352338" y="6456212"/>
            <a:ext cx="1556782" cy="206691"/>
          </a:xfrm>
          <a:prstGeom prst="rect">
            <a:avLst/>
          </a:prstGeom>
        </p:spPr>
      </p:pic>
      <p:sp>
        <p:nvSpPr>
          <p:cNvPr id="3" name="Tekstvak 2">
            <a:extLst>
              <a:ext uri="{FF2B5EF4-FFF2-40B4-BE49-F238E27FC236}">
                <a16:creationId xmlns:a16="http://schemas.microsoft.com/office/drawing/2014/main" id="{7FBD59C2-A6D5-489D-B4C6-BF18160CC6BA}"/>
              </a:ext>
            </a:extLst>
          </p:cNvPr>
          <p:cNvSpPr txBox="1"/>
          <p:nvPr/>
        </p:nvSpPr>
        <p:spPr>
          <a:xfrm>
            <a:off x="360000" y="1775667"/>
            <a:ext cx="5824215" cy="34163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>
              <a:lnSpc>
                <a:spcPct val="150000"/>
              </a:lnSpc>
            </a:pPr>
            <a:r>
              <a:rPr lang="nl-NL" b="1" i="0" dirty="0">
                <a:solidFill>
                  <a:srgbClr val="000000"/>
                </a:solidFill>
                <a:effectLst/>
                <a:latin typeface="Source Sans Pro" panose="020B0503030403020204" pitchFamily="34" charset="0"/>
                <a:ea typeface="Source Sans Pro" panose="020B0503030403020204" pitchFamily="34" charset="0"/>
              </a:rPr>
              <a:t>Wij richten ons op:</a:t>
            </a:r>
          </a:p>
          <a:p>
            <a:pPr>
              <a:lnSpc>
                <a:spcPct val="150000"/>
              </a:lnSpc>
            </a:pPr>
            <a:r>
              <a:rPr lang="nl-NL" b="0" i="0" dirty="0">
                <a:solidFill>
                  <a:srgbClr val="E3051C"/>
                </a:solidFill>
                <a:effectLst/>
                <a:latin typeface="Source Sans Pro" panose="020B0503030403020204" pitchFamily="34" charset="0"/>
                <a:ea typeface="Source Sans Pro" panose="020B0503030403020204" pitchFamily="34" charset="0"/>
              </a:rPr>
              <a:t>•</a:t>
            </a:r>
            <a:r>
              <a:rPr lang="nl-NL" b="0" i="0" dirty="0">
                <a:solidFill>
                  <a:srgbClr val="000000"/>
                </a:solidFill>
                <a:effectLst/>
                <a:latin typeface="Source Sans Pro" panose="020B0503030403020204" pitchFamily="34" charset="0"/>
                <a:ea typeface="Source Sans Pro" panose="020B0503030403020204" pitchFamily="34" charset="0"/>
              </a:rPr>
              <a:t> Jongeren</a:t>
            </a:r>
          </a:p>
          <a:p>
            <a:pPr>
              <a:lnSpc>
                <a:spcPct val="150000"/>
              </a:lnSpc>
            </a:pPr>
            <a:r>
              <a:rPr lang="nl-NL" b="0" i="0" dirty="0">
                <a:solidFill>
                  <a:srgbClr val="E3051C"/>
                </a:solidFill>
                <a:effectLst/>
                <a:latin typeface="Source Sans Pro" panose="020B0503030403020204" pitchFamily="34" charset="0"/>
                <a:ea typeface="Source Sans Pro" panose="020B0503030403020204" pitchFamily="34" charset="0"/>
              </a:rPr>
              <a:t>•</a:t>
            </a:r>
            <a:r>
              <a:rPr lang="nl-NL" b="0" i="0" dirty="0">
                <a:solidFill>
                  <a:srgbClr val="000000"/>
                </a:solidFill>
                <a:effectLst/>
                <a:latin typeface="Source Sans Pro" panose="020B0503030403020204" pitchFamily="34" charset="0"/>
                <a:ea typeface="Source Sans Pro" panose="020B0503030403020204" pitchFamily="34" charset="0"/>
              </a:rPr>
              <a:t> 50-plussers</a:t>
            </a:r>
          </a:p>
          <a:p>
            <a:pPr>
              <a:lnSpc>
                <a:spcPct val="150000"/>
              </a:lnSpc>
            </a:pPr>
            <a:r>
              <a:rPr lang="nl-NL" b="0" i="0" dirty="0">
                <a:solidFill>
                  <a:srgbClr val="E3051C"/>
                </a:solidFill>
                <a:effectLst/>
                <a:latin typeface="Source Sans Pro" panose="020B0503030403020204" pitchFamily="34" charset="0"/>
                <a:ea typeface="Source Sans Pro" panose="020B0503030403020204" pitchFamily="34" charset="0"/>
              </a:rPr>
              <a:t>•</a:t>
            </a:r>
            <a:r>
              <a:rPr lang="nl-NL" b="0" i="0" dirty="0">
                <a:solidFill>
                  <a:srgbClr val="000000"/>
                </a:solidFill>
                <a:effectLst/>
                <a:latin typeface="Source Sans Pro" panose="020B0503030403020204" pitchFamily="34" charset="0"/>
                <a:ea typeface="Source Sans Pro" panose="020B0503030403020204" pitchFamily="34" charset="0"/>
              </a:rPr>
              <a:t> Statushouders</a:t>
            </a:r>
          </a:p>
          <a:p>
            <a:pPr>
              <a:lnSpc>
                <a:spcPct val="150000"/>
              </a:lnSpc>
            </a:pPr>
            <a:r>
              <a:rPr lang="nl-NL" b="0" i="0" dirty="0">
                <a:solidFill>
                  <a:srgbClr val="E3051C"/>
                </a:solidFill>
                <a:effectLst/>
                <a:latin typeface="Source Sans Pro" panose="020B0503030403020204" pitchFamily="34" charset="0"/>
                <a:ea typeface="Source Sans Pro" panose="020B0503030403020204" pitchFamily="34" charset="0"/>
              </a:rPr>
              <a:t>•</a:t>
            </a:r>
            <a:r>
              <a:rPr lang="nl-NL" b="0" i="0" dirty="0">
                <a:solidFill>
                  <a:srgbClr val="000000"/>
                </a:solidFill>
                <a:effectLst/>
                <a:latin typeface="Source Sans Pro" panose="020B0503030403020204" pitchFamily="34" charset="0"/>
                <a:ea typeface="Source Sans Pro" panose="020B0503030403020204" pitchFamily="34" charset="0"/>
              </a:rPr>
              <a:t> Mensen met een arbeidsbeperking</a:t>
            </a:r>
          </a:p>
          <a:p>
            <a:pPr>
              <a:lnSpc>
                <a:spcPct val="150000"/>
              </a:lnSpc>
            </a:pPr>
            <a:r>
              <a:rPr lang="nl-NL" b="0" i="0" dirty="0">
                <a:solidFill>
                  <a:srgbClr val="E3051C"/>
                </a:solidFill>
                <a:effectLst/>
                <a:latin typeface="Source Sans Pro" panose="020B0503030403020204" pitchFamily="34" charset="0"/>
                <a:ea typeface="Source Sans Pro" panose="020B0503030403020204" pitchFamily="34" charset="0"/>
              </a:rPr>
              <a:t>•</a:t>
            </a:r>
            <a:r>
              <a:rPr lang="nl-NL" b="0" i="0" dirty="0">
                <a:solidFill>
                  <a:srgbClr val="000000"/>
                </a:solidFill>
                <a:effectLst/>
                <a:latin typeface="Source Sans Pro" panose="020B0503030403020204" pitchFamily="34" charset="0"/>
                <a:ea typeface="Source Sans Pro" panose="020B0503030403020204" pitchFamily="34" charset="0"/>
              </a:rPr>
              <a:t> Mensen met een bijstandssituatie</a:t>
            </a:r>
          </a:p>
          <a:p>
            <a:pPr>
              <a:lnSpc>
                <a:spcPct val="150000"/>
              </a:lnSpc>
            </a:pPr>
            <a:r>
              <a:rPr lang="nl-NL" b="0" i="0" dirty="0">
                <a:solidFill>
                  <a:srgbClr val="E3051C"/>
                </a:solidFill>
                <a:effectLst/>
                <a:latin typeface="Source Sans Pro" panose="020B0503030403020204" pitchFamily="34" charset="0"/>
                <a:ea typeface="Source Sans Pro" panose="020B0503030403020204" pitchFamily="34" charset="0"/>
              </a:rPr>
              <a:t>•</a:t>
            </a:r>
            <a:r>
              <a:rPr lang="nl-NL" b="0" i="0" dirty="0">
                <a:solidFill>
                  <a:srgbClr val="000000"/>
                </a:solidFill>
                <a:effectLst/>
                <a:latin typeface="Source Sans Pro" panose="020B0503030403020204" pitchFamily="34" charset="0"/>
                <a:ea typeface="Source Sans Pro" panose="020B0503030403020204" pitchFamily="34" charset="0"/>
              </a:rPr>
              <a:t> Mensen met een WW-WIA uitkering</a:t>
            </a:r>
          </a:p>
          <a:p>
            <a:pPr>
              <a:lnSpc>
                <a:spcPct val="150000"/>
              </a:lnSpc>
            </a:pPr>
            <a:r>
              <a:rPr lang="nl-NL" dirty="0">
                <a:solidFill>
                  <a:srgbClr val="E3051C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• </a:t>
            </a:r>
            <a:r>
              <a:rPr lang="nl-NL" dirty="0">
                <a:latin typeface="Source Sans Pro" panose="020B0503030403020204" pitchFamily="34" charset="0"/>
                <a:ea typeface="Source Sans Pro" panose="020B0503030403020204" pitchFamily="34" charset="0"/>
              </a:rPr>
              <a:t>Zelfstandigen (ZZP) met werk naar werk</a:t>
            </a:r>
          </a:p>
        </p:txBody>
      </p:sp>
      <p:sp>
        <p:nvSpPr>
          <p:cNvPr id="5" name="Tekstvak 4">
            <a:extLst>
              <a:ext uri="{FF2B5EF4-FFF2-40B4-BE49-F238E27FC236}">
                <a16:creationId xmlns:a16="http://schemas.microsoft.com/office/drawing/2014/main" id="{80F90E13-820A-4E68-9849-2AB40DB806C3}"/>
              </a:ext>
            </a:extLst>
          </p:cNvPr>
          <p:cNvSpPr txBox="1"/>
          <p:nvPr/>
        </p:nvSpPr>
        <p:spPr>
          <a:xfrm>
            <a:off x="360000" y="440129"/>
            <a:ext cx="6536911" cy="1015663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nl-NL" sz="6000" dirty="0">
                <a:solidFill>
                  <a:srgbClr val="E3051C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(Doel)</a:t>
            </a:r>
            <a:r>
              <a:rPr lang="nl-NL" sz="6000" dirty="0">
                <a:latin typeface="Source Sans Pro" panose="020B0503030403020204" pitchFamily="34" charset="0"/>
                <a:ea typeface="Source Sans Pro" panose="020B0503030403020204" pitchFamily="34" charset="0"/>
              </a:rPr>
              <a:t>groepen</a:t>
            </a:r>
          </a:p>
        </p:txBody>
      </p:sp>
    </p:spTree>
    <p:extLst>
      <p:ext uri="{BB962C8B-B14F-4D97-AF65-F5344CB8AC3E}">
        <p14:creationId xmlns:p14="http://schemas.microsoft.com/office/powerpoint/2010/main" val="19906514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50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500"/>
                            </p:stCondLst>
                            <p:childTnLst>
                              <p:par>
                                <p:cTn id="1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500"/>
                            </p:stCondLst>
                            <p:childTnLst>
                              <p:par>
                                <p:cTn id="2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Graphic 8">
            <a:extLst>
              <a:ext uri="{FF2B5EF4-FFF2-40B4-BE49-F238E27FC236}">
                <a16:creationId xmlns:a16="http://schemas.microsoft.com/office/drawing/2014/main" id="{64566A51-4504-4A99-8660-C7AAB41D0CB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t="-42136" b="86073"/>
          <a:stretch/>
        </p:blipFill>
        <p:spPr>
          <a:xfrm>
            <a:off x="-5542" y="547965"/>
            <a:ext cx="12192001" cy="6326660"/>
          </a:xfrm>
          <a:prstGeom prst="rect">
            <a:avLst/>
          </a:prstGeom>
        </p:spPr>
      </p:pic>
      <p:pic>
        <p:nvPicPr>
          <p:cNvPr id="11" name="Graphic 10">
            <a:extLst>
              <a:ext uri="{FF2B5EF4-FFF2-40B4-BE49-F238E27FC236}">
                <a16:creationId xmlns:a16="http://schemas.microsoft.com/office/drawing/2014/main" id="{9DA388A0-FE9F-4688-8F99-BB0FE232DD1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0830696" y="5073169"/>
            <a:ext cx="1008965" cy="1008965"/>
          </a:xfrm>
          <a:prstGeom prst="rect">
            <a:avLst/>
          </a:prstGeom>
        </p:spPr>
      </p:pic>
      <p:pic>
        <p:nvPicPr>
          <p:cNvPr id="19" name="Graphic 18">
            <a:extLst>
              <a:ext uri="{FF2B5EF4-FFF2-40B4-BE49-F238E27FC236}">
                <a16:creationId xmlns:a16="http://schemas.microsoft.com/office/drawing/2014/main" id="{BE954ECE-46A7-4D45-98BD-21174244DF1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352338" y="6456212"/>
            <a:ext cx="1556782" cy="206691"/>
          </a:xfrm>
          <a:prstGeom prst="rect">
            <a:avLst/>
          </a:prstGeom>
        </p:spPr>
      </p:pic>
      <p:sp>
        <p:nvSpPr>
          <p:cNvPr id="5" name="Tekstvak 4">
            <a:extLst>
              <a:ext uri="{FF2B5EF4-FFF2-40B4-BE49-F238E27FC236}">
                <a16:creationId xmlns:a16="http://schemas.microsoft.com/office/drawing/2014/main" id="{80F90E13-820A-4E68-9849-2AB40DB806C3}"/>
              </a:ext>
            </a:extLst>
          </p:cNvPr>
          <p:cNvSpPr txBox="1"/>
          <p:nvPr/>
        </p:nvSpPr>
        <p:spPr>
          <a:xfrm>
            <a:off x="360000" y="440129"/>
            <a:ext cx="9963095" cy="1015663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nl-NL" sz="6000" dirty="0">
                <a:solidFill>
                  <a:srgbClr val="E3051C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Werkgevers </a:t>
            </a:r>
            <a:r>
              <a:rPr lang="nl-NL" sz="6000" dirty="0">
                <a:latin typeface="Source Sans Pro" panose="020B0503030403020204" pitchFamily="34" charset="0"/>
                <a:ea typeface="Source Sans Pro" panose="020B0503030403020204" pitchFamily="34" charset="0"/>
              </a:rPr>
              <a:t>aan het Woord</a:t>
            </a:r>
          </a:p>
        </p:txBody>
      </p:sp>
      <p:sp>
        <p:nvSpPr>
          <p:cNvPr id="6" name="Rechthoek 5">
            <a:extLst>
              <a:ext uri="{FF2B5EF4-FFF2-40B4-BE49-F238E27FC236}">
                <a16:creationId xmlns:a16="http://schemas.microsoft.com/office/drawing/2014/main" id="{022FEDA9-023A-485A-8806-7ABDEBD59CAF}"/>
              </a:ext>
            </a:extLst>
          </p:cNvPr>
          <p:cNvSpPr/>
          <p:nvPr/>
        </p:nvSpPr>
        <p:spPr>
          <a:xfrm>
            <a:off x="440725" y="1954701"/>
            <a:ext cx="6096000" cy="4757584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50000"/>
              </a:lnSpc>
            </a:pPr>
            <a:r>
              <a:rPr lang="nl-NL" sz="2400" b="1" dirty="0">
                <a:solidFill>
                  <a:srgbClr val="000000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Voorbeelden</a:t>
            </a:r>
          </a:p>
          <a:p>
            <a:pPr>
              <a:lnSpc>
                <a:spcPct val="150000"/>
              </a:lnSpc>
            </a:pPr>
            <a:r>
              <a:rPr lang="nl-NL" dirty="0">
                <a:solidFill>
                  <a:srgbClr val="E3051C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•</a:t>
            </a:r>
            <a:r>
              <a:rPr lang="nl-NL" dirty="0">
                <a:solidFill>
                  <a:srgbClr val="000000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 </a:t>
            </a:r>
            <a:r>
              <a:rPr lang="nl-NL" dirty="0">
                <a:latin typeface="Source Sans Pro" panose="020B0503030403020204" pitchFamily="34" charset="0"/>
                <a:ea typeface="Source Sans Pro" panose="020B0503030403020204" pitchFamily="34" charset="0"/>
              </a:rPr>
              <a:t>Patina (inclusief ondernemerschap en award!)</a:t>
            </a:r>
          </a:p>
          <a:p>
            <a:pPr>
              <a:lnSpc>
                <a:spcPct val="150000"/>
              </a:lnSpc>
            </a:pPr>
            <a:r>
              <a:rPr lang="nl-NL" dirty="0">
                <a:solidFill>
                  <a:srgbClr val="E3051C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• </a:t>
            </a:r>
            <a:r>
              <a:rPr lang="nl-NL" dirty="0">
                <a:latin typeface="Source Sans Pro" panose="020B0503030403020204" pitchFamily="34" charset="0"/>
                <a:ea typeface="Source Sans Pro" panose="020B0503030403020204" pitchFamily="34" charset="0"/>
              </a:rPr>
              <a:t>PWN</a:t>
            </a:r>
          </a:p>
          <a:p>
            <a:pPr>
              <a:lnSpc>
                <a:spcPct val="150000"/>
              </a:lnSpc>
            </a:pPr>
            <a:r>
              <a:rPr lang="nl-NL" dirty="0">
                <a:solidFill>
                  <a:srgbClr val="E3051C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• </a:t>
            </a:r>
            <a:r>
              <a:rPr lang="nl-NL" dirty="0">
                <a:latin typeface="Source Sans Pro" panose="020B0503030403020204" pitchFamily="34" charset="0"/>
                <a:ea typeface="Source Sans Pro" panose="020B0503030403020204" pitchFamily="34" charset="0"/>
              </a:rPr>
              <a:t>Spaarnelanden</a:t>
            </a:r>
          </a:p>
          <a:p>
            <a:pPr>
              <a:lnSpc>
                <a:spcPct val="150000"/>
              </a:lnSpc>
            </a:pPr>
            <a:r>
              <a:rPr lang="nl-NL" dirty="0">
                <a:solidFill>
                  <a:srgbClr val="E3051C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• </a:t>
            </a:r>
            <a:r>
              <a:rPr lang="nl-NL" dirty="0">
                <a:latin typeface="Source Sans Pro" panose="020B0503030403020204" pitchFamily="34" charset="0"/>
                <a:ea typeface="Source Sans Pro" panose="020B0503030403020204" pitchFamily="34" charset="0"/>
              </a:rPr>
              <a:t>Albert Heijn (winnaar Participatieprijs werkgevers 2018)</a:t>
            </a:r>
          </a:p>
          <a:p>
            <a:pPr>
              <a:lnSpc>
                <a:spcPct val="150000"/>
              </a:lnSpc>
            </a:pPr>
            <a:endParaRPr lang="nl-NL" dirty="0">
              <a:latin typeface="Source Sans Pro" panose="020B0503030403020204" pitchFamily="34" charset="0"/>
              <a:ea typeface="Source Sans Pro" panose="020B0503030403020204" pitchFamily="34" charset="0"/>
            </a:endParaRPr>
          </a:p>
          <a:p>
            <a:pPr>
              <a:lnSpc>
                <a:spcPct val="150000"/>
              </a:lnSpc>
            </a:pPr>
            <a:endParaRPr lang="nl-NL" dirty="0">
              <a:latin typeface="Source Sans Pro" panose="020B0503030403020204" pitchFamily="34" charset="0"/>
              <a:ea typeface="Source Sans Pro" panose="020B0503030403020204" pitchFamily="34" charset="0"/>
            </a:endParaRPr>
          </a:p>
          <a:p>
            <a:pPr>
              <a:lnSpc>
                <a:spcPct val="150000"/>
              </a:lnSpc>
            </a:pPr>
            <a:endParaRPr lang="nl-NL" dirty="0">
              <a:latin typeface="Source Sans Pro" panose="020B0503030403020204" pitchFamily="34" charset="0"/>
              <a:ea typeface="Source Sans Pro" panose="020B0503030403020204" pitchFamily="34" charset="0"/>
            </a:endParaRPr>
          </a:p>
          <a:p>
            <a:pPr>
              <a:lnSpc>
                <a:spcPct val="150000"/>
              </a:lnSpc>
            </a:pPr>
            <a:endParaRPr lang="nl-NL" dirty="0">
              <a:solidFill>
                <a:srgbClr val="000000"/>
              </a:solidFill>
              <a:latin typeface="Source Sans Pro" panose="020B0503030403020204" pitchFamily="34" charset="0"/>
              <a:ea typeface="Source Sans Pro" panose="020B0503030403020204" pitchFamily="34" charset="0"/>
            </a:endParaRPr>
          </a:p>
          <a:p>
            <a:pPr>
              <a:lnSpc>
                <a:spcPct val="150000"/>
              </a:lnSpc>
            </a:pPr>
            <a:endParaRPr lang="nl-NL" dirty="0">
              <a:solidFill>
                <a:srgbClr val="000000"/>
              </a:solidFill>
              <a:latin typeface="Source Sans Pro" panose="020B0503030403020204" pitchFamily="34" charset="0"/>
              <a:ea typeface="Source Sans Pro" panose="020B0503030403020204" pitchFamily="34" charset="0"/>
            </a:endParaRPr>
          </a:p>
          <a:p>
            <a:pPr>
              <a:lnSpc>
                <a:spcPct val="150000"/>
              </a:lnSpc>
            </a:pPr>
            <a:endParaRPr lang="nl-NL" dirty="0">
              <a:latin typeface="Source Sans Pro" panose="020B0503030403020204" pitchFamily="34" charset="0"/>
              <a:ea typeface="Source Sans Pro" panose="020B05030304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960721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theme/theme1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3403</TotalTime>
  <Words>395</Words>
  <Application>Microsoft Office PowerPoint</Application>
  <PresentationFormat>Breedbeeld</PresentationFormat>
  <Paragraphs>64</Paragraphs>
  <Slides>13</Slides>
  <Notes>2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7</vt:i4>
      </vt:variant>
      <vt:variant>
        <vt:lpstr>Thema</vt:lpstr>
      </vt:variant>
      <vt:variant>
        <vt:i4>1</vt:i4>
      </vt:variant>
      <vt:variant>
        <vt:lpstr>Diatitels</vt:lpstr>
      </vt:variant>
      <vt:variant>
        <vt:i4>13</vt:i4>
      </vt:variant>
    </vt:vector>
  </HeadingPairs>
  <TitlesOfParts>
    <vt:vector size="21" baseType="lpstr">
      <vt:lpstr>Arial</vt:lpstr>
      <vt:lpstr>Calibri</vt:lpstr>
      <vt:lpstr>Calibri Light</vt:lpstr>
      <vt:lpstr>Muli</vt:lpstr>
      <vt:lpstr>Muli ExtraBold</vt:lpstr>
      <vt:lpstr>Segoe UI</vt:lpstr>
      <vt:lpstr>Source Sans Pro</vt:lpstr>
      <vt:lpstr>Kantoorthema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Lennart</dc:creator>
  <cp:lastModifiedBy>Melanie Breed</cp:lastModifiedBy>
  <cp:revision>131</cp:revision>
  <dcterms:created xsi:type="dcterms:W3CDTF">2020-10-07T08:47:55Z</dcterms:created>
  <dcterms:modified xsi:type="dcterms:W3CDTF">2023-01-26T13:38:16Z</dcterms:modified>
</cp:coreProperties>
</file>